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theme/themeOverride10.xml" ContentType="application/vnd.openxmlformats-officedocument.themeOverride+xml"/>
  <Override PartName="/ppt/notesSlides/notesSlide18.xml" ContentType="application/vnd.openxmlformats-officedocument.presentationml.notesSlide+xml"/>
  <Override PartName="/ppt/theme/themeOverride11.xml" ContentType="application/vnd.openxmlformats-officedocument.themeOverride+xml"/>
  <Override PartName="/ppt/notesSlides/notesSlide19.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20.xml" ContentType="application/vnd.openxmlformats-officedocument.presentationml.notesSlide+xml"/>
  <Override PartName="/ppt/theme/themeOverride14.xml" ContentType="application/vnd.openxmlformats-officedocument.themeOverr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22.xml" ContentType="application/vnd.openxmlformats-officedocument.presentationml.notesSlide+xml"/>
  <Override PartName="/ppt/theme/themeOverride16.xml" ContentType="application/vnd.openxmlformats-officedocument.themeOverride+xml"/>
  <Override PartName="/ppt/notesSlides/notesSlide23.xml" ContentType="application/vnd.openxmlformats-officedocument.presentationml.notesSlide+xml"/>
  <Override PartName="/ppt/theme/themeOverride17.xml" ContentType="application/vnd.openxmlformats-officedocument.themeOverride+xml"/>
  <Override PartName="/ppt/notesSlides/notesSlide24.xml" ContentType="application/vnd.openxmlformats-officedocument.presentationml.notesSlide+xml"/>
  <Override PartName="/ppt/theme/themeOverride18.xml" ContentType="application/vnd.openxmlformats-officedocument.themeOverride+xml"/>
  <Override PartName="/ppt/notesSlides/notesSlide25.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notesSlides/notesSlide26.xml" ContentType="application/vnd.openxmlformats-officedocument.presentationml.notesSlide+xml"/>
  <Override PartName="/ppt/theme/themeOverride21.xml" ContentType="application/vnd.openxmlformats-officedocument.themeOverride+xml"/>
  <Override PartName="/ppt/notesSlides/notesSlide27.xml" ContentType="application/vnd.openxmlformats-officedocument.presentationml.notesSlide+xml"/>
  <Override PartName="/ppt/theme/themeOverride22.xml" ContentType="application/vnd.openxmlformats-officedocument.themeOverride+xml"/>
  <Override PartName="/ppt/notesSlides/notesSlide28.xml" ContentType="application/vnd.openxmlformats-officedocument.presentationml.notesSlide+xml"/>
  <Override PartName="/ppt/theme/themeOverride23.xml" ContentType="application/vnd.openxmlformats-officedocument.themeOverride+xml"/>
  <Override PartName="/ppt/notesSlides/notesSlide29.xml" ContentType="application/vnd.openxmlformats-officedocument.presentationml.notesSlide+xml"/>
  <Override PartName="/ppt/theme/themeOverride24.xml" ContentType="application/vnd.openxmlformats-officedocument.themeOverride+xml"/>
  <Override PartName="/ppt/notesSlides/notesSlide30.xml" ContentType="application/vnd.openxmlformats-officedocument.presentationml.notesSlide+xml"/>
  <Override PartName="/ppt/theme/themeOverride25.xml" ContentType="application/vnd.openxmlformats-officedocument.themeOverride+xml"/>
  <Override PartName="/ppt/notesSlides/notesSlide31.xml" ContentType="application/vnd.openxmlformats-officedocument.presentationml.notesSlide+xml"/>
  <Override PartName="/ppt/theme/themeOverride26.xml" ContentType="application/vnd.openxmlformats-officedocument.themeOverride+xml"/>
  <Override PartName="/ppt/notesSlides/notesSlide32.xml" ContentType="application/vnd.openxmlformats-officedocument.presentationml.notesSlide+xml"/>
  <Override PartName="/ppt/theme/themeOverride27.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7" r:id="rId2"/>
    <p:sldId id="258" r:id="rId3"/>
    <p:sldId id="261" r:id="rId4"/>
    <p:sldId id="958" r:id="rId5"/>
    <p:sldId id="1457" r:id="rId6"/>
    <p:sldId id="1459" r:id="rId7"/>
    <p:sldId id="953" r:id="rId8"/>
    <p:sldId id="1460" r:id="rId9"/>
    <p:sldId id="954" r:id="rId10"/>
    <p:sldId id="956" r:id="rId11"/>
    <p:sldId id="957" r:id="rId12"/>
    <p:sldId id="274" r:id="rId13"/>
    <p:sldId id="947" r:id="rId14"/>
    <p:sldId id="943" r:id="rId15"/>
    <p:sldId id="942" r:id="rId16"/>
    <p:sldId id="939" r:id="rId17"/>
    <p:sldId id="952" r:id="rId18"/>
    <p:sldId id="946" r:id="rId19"/>
    <p:sldId id="949" r:id="rId20"/>
    <p:sldId id="950" r:id="rId21"/>
    <p:sldId id="951" r:id="rId22"/>
    <p:sldId id="1464" r:id="rId23"/>
    <p:sldId id="959" r:id="rId24"/>
    <p:sldId id="960" r:id="rId25"/>
    <p:sldId id="1450" r:id="rId26"/>
    <p:sldId id="962" r:id="rId27"/>
    <p:sldId id="963" r:id="rId28"/>
    <p:sldId id="944" r:id="rId29"/>
    <p:sldId id="945" r:id="rId30"/>
    <p:sldId id="961" r:id="rId31"/>
    <p:sldId id="1461" r:id="rId32"/>
    <p:sldId id="940" r:id="rId33"/>
    <p:sldId id="933" r:id="rId34"/>
    <p:sldId id="932" r:id="rId35"/>
    <p:sldId id="1444" r:id="rId36"/>
    <p:sldId id="438" r:id="rId37"/>
    <p:sldId id="1429" r:id="rId38"/>
    <p:sldId id="1430" r:id="rId39"/>
    <p:sldId id="1445" r:id="rId40"/>
    <p:sldId id="1447" r:id="rId41"/>
    <p:sldId id="1448" r:id="rId42"/>
    <p:sldId id="474" r:id="rId43"/>
    <p:sldId id="1433" r:id="rId44"/>
    <p:sldId id="1432" r:id="rId45"/>
    <p:sldId id="1434" r:id="rId46"/>
    <p:sldId id="1442" r:id="rId47"/>
    <p:sldId id="1441" r:id="rId48"/>
    <p:sldId id="1449" r:id="rId49"/>
    <p:sldId id="839" r:id="rId50"/>
    <p:sldId id="1443" r:id="rId51"/>
    <p:sldId id="1436" r:id="rId52"/>
    <p:sldId id="1437" r:id="rId53"/>
    <p:sldId id="1439" r:id="rId54"/>
    <p:sldId id="869" r:id="rId55"/>
    <p:sldId id="877" r:id="rId56"/>
    <p:sldId id="876" r:id="rId57"/>
    <p:sldId id="965" r:id="rId58"/>
    <p:sldId id="937" r:id="rId59"/>
    <p:sldId id="941" r:id="rId60"/>
    <p:sldId id="936" r:id="rId61"/>
    <p:sldId id="1451" r:id="rId62"/>
    <p:sldId id="1454" r:id="rId63"/>
    <p:sldId id="930" r:id="rId64"/>
    <p:sldId id="966" r:id="rId65"/>
    <p:sldId id="1452" r:id="rId66"/>
    <p:sldId id="967" r:id="rId67"/>
    <p:sldId id="1453" r:id="rId68"/>
    <p:sldId id="1456" r:id="rId69"/>
    <p:sldId id="29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724" autoAdjust="0"/>
  </p:normalViewPr>
  <p:slideViewPr>
    <p:cSldViewPr snapToGrid="0">
      <p:cViewPr varScale="1">
        <p:scale>
          <a:sx n="81" d="100"/>
          <a:sy n="81" d="100"/>
        </p:scale>
        <p:origin x="677" y="62"/>
      </p:cViewPr>
      <p:guideLst/>
    </p:cSldViewPr>
  </p:slideViewPr>
  <p:outlineViewPr>
    <p:cViewPr>
      <p:scale>
        <a:sx n="33" d="100"/>
        <a:sy n="33" d="100"/>
      </p:scale>
      <p:origin x="0" y="-195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D652D-CF1C-4D02-AD65-2AABEE808E7E}"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BEF769CA-B6CD-4A28-853A-0BD67932C25A}">
      <dgm:prSet phldrT="[Text]" custT="1"/>
      <dgm:spPr>
        <a:solidFill>
          <a:srgbClr val="84754E"/>
        </a:solidFill>
      </dgm:spPr>
      <dgm:t>
        <a:bodyPr/>
        <a:lstStyle/>
        <a:p>
          <a:r>
            <a:rPr lang="en-US" sz="1400" dirty="0">
              <a:latin typeface="Century Gothic" panose="020B0502020202020204" pitchFamily="34" charset="0"/>
            </a:rPr>
            <a:t>Cost report</a:t>
          </a:r>
        </a:p>
      </dgm:t>
    </dgm:pt>
    <dgm:pt modelId="{6E765EB8-3710-447B-876F-B25746002ABA}" type="parTrans" cxnId="{4C6CBAF5-DE96-43E1-9B9D-9BB4BCBBF26A}">
      <dgm:prSet/>
      <dgm:spPr/>
      <dgm:t>
        <a:bodyPr/>
        <a:lstStyle/>
        <a:p>
          <a:endParaRPr lang="en-US"/>
        </a:p>
      </dgm:t>
    </dgm:pt>
    <dgm:pt modelId="{421A726E-79B4-4C86-A984-1BDF0C45ABC3}" type="sibTrans" cxnId="{4C6CBAF5-DE96-43E1-9B9D-9BB4BCBBF26A}">
      <dgm:prSet/>
      <dgm:spPr/>
      <dgm:t>
        <a:bodyPr/>
        <a:lstStyle/>
        <a:p>
          <a:endParaRPr lang="en-US"/>
        </a:p>
      </dgm:t>
    </dgm:pt>
    <dgm:pt modelId="{1DB38BB2-A235-490A-B154-A12050A754D4}">
      <dgm:prSet phldrT="[Text]" custT="1"/>
      <dgm:spPr/>
      <dgm:t>
        <a:bodyPr/>
        <a:lstStyle/>
        <a:p>
          <a:r>
            <a:rPr lang="en-US" sz="1400" dirty="0">
              <a:latin typeface="Century Gothic" panose="020B0502020202020204" pitchFamily="34" charset="0"/>
            </a:rPr>
            <a:t>Data acquisition  &amp; analytics</a:t>
          </a:r>
        </a:p>
      </dgm:t>
    </dgm:pt>
    <dgm:pt modelId="{FDB81A3E-E2AB-4C6D-99A6-0DB21C6817E3}" type="parTrans" cxnId="{AC14DC1B-B870-4842-88B9-32A7FC8992F0}">
      <dgm:prSet/>
      <dgm:spPr/>
      <dgm:t>
        <a:bodyPr/>
        <a:lstStyle/>
        <a:p>
          <a:endParaRPr lang="en-US"/>
        </a:p>
      </dgm:t>
    </dgm:pt>
    <dgm:pt modelId="{A8F49C75-11A8-421F-8398-618E177DE8A0}" type="sibTrans" cxnId="{AC14DC1B-B870-4842-88B9-32A7FC8992F0}">
      <dgm:prSet/>
      <dgm:spPr/>
      <dgm:t>
        <a:bodyPr/>
        <a:lstStyle/>
        <a:p>
          <a:endParaRPr lang="en-US"/>
        </a:p>
      </dgm:t>
    </dgm:pt>
    <dgm:pt modelId="{576FEBDC-778F-4ADE-86D7-6C05F697E600}">
      <dgm:prSet phldrT="[Text]" custT="1"/>
      <dgm:spPr>
        <a:solidFill>
          <a:schemeClr val="tx1"/>
        </a:solidFill>
      </dgm:spPr>
      <dgm:t>
        <a:bodyPr/>
        <a:lstStyle/>
        <a:p>
          <a:r>
            <a:rPr lang="en-US" sz="1400" dirty="0">
              <a:latin typeface="Century Gothic" panose="020B0502020202020204" pitchFamily="34" charset="0"/>
            </a:rPr>
            <a:t>Charity Report</a:t>
          </a:r>
        </a:p>
      </dgm:t>
    </dgm:pt>
    <dgm:pt modelId="{27D0BE4C-D38D-42F1-8459-EF262014616A}" type="parTrans" cxnId="{14C8D0E6-46A6-4F9C-BB7B-DFA7AD97436D}">
      <dgm:prSet/>
      <dgm:spPr/>
      <dgm:t>
        <a:bodyPr/>
        <a:lstStyle/>
        <a:p>
          <a:endParaRPr lang="en-US"/>
        </a:p>
      </dgm:t>
    </dgm:pt>
    <dgm:pt modelId="{C0A000FC-A526-434B-9C19-F09068D46EA3}" type="sibTrans" cxnId="{14C8D0E6-46A6-4F9C-BB7B-DFA7AD97436D}">
      <dgm:prSet/>
      <dgm:spPr/>
      <dgm:t>
        <a:bodyPr/>
        <a:lstStyle/>
        <a:p>
          <a:endParaRPr lang="en-US"/>
        </a:p>
      </dgm:t>
    </dgm:pt>
    <dgm:pt modelId="{7DB7AC56-E6CD-4AF1-B7EF-C65A6BA37B24}">
      <dgm:prSet phldrT="[Text]"/>
      <dgm:spPr/>
      <dgm:t>
        <a:bodyPr/>
        <a:lstStyle/>
        <a:p>
          <a:endParaRPr lang="en-US" dirty="0">
            <a:latin typeface="Century Gothic" panose="020B0502020202020204" pitchFamily="34" charset="0"/>
          </a:endParaRPr>
        </a:p>
        <a:p>
          <a:r>
            <a:rPr lang="en-US" dirty="0">
              <a:latin typeface="Century Gothic" panose="020B0502020202020204" pitchFamily="34" charset="0"/>
            </a:rPr>
            <a:t>S-10 Audits/DSH/UC application/Claims analysis </a:t>
          </a:r>
          <a:r>
            <a:rPr lang="en-US" dirty="0" err="1">
              <a:latin typeface="Century Gothic" panose="020B0502020202020204" pitchFamily="34" charset="0"/>
            </a:rPr>
            <a:t>etc</a:t>
          </a:r>
          <a:endParaRPr lang="en-US" dirty="0">
            <a:latin typeface="Century Gothic" panose="020B0502020202020204" pitchFamily="34" charset="0"/>
          </a:endParaRPr>
        </a:p>
      </dgm:t>
    </dgm:pt>
    <dgm:pt modelId="{01302307-473C-4B97-9C2F-1BC8646C5378}" type="sibTrans" cxnId="{9F3CE4B2-EFC8-4462-A5DC-9C289BF570CF}">
      <dgm:prSet/>
      <dgm:spPr/>
      <dgm:t>
        <a:bodyPr/>
        <a:lstStyle/>
        <a:p>
          <a:endParaRPr lang="en-US"/>
        </a:p>
      </dgm:t>
    </dgm:pt>
    <dgm:pt modelId="{52FC09A5-CF58-473C-A61C-879C3C877F64}" type="parTrans" cxnId="{9F3CE4B2-EFC8-4462-A5DC-9C289BF570CF}">
      <dgm:prSet/>
      <dgm:spPr/>
      <dgm:t>
        <a:bodyPr/>
        <a:lstStyle/>
        <a:p>
          <a:endParaRPr lang="en-US"/>
        </a:p>
      </dgm:t>
    </dgm:pt>
    <dgm:pt modelId="{6C6B1785-E4D7-4DC2-811A-DA089375813D}" type="pres">
      <dgm:prSet presAssocID="{25AD652D-CF1C-4D02-AD65-2AABEE808E7E}" presName="Name0" presStyleCnt="0">
        <dgm:presLayoutVars>
          <dgm:chMax val="4"/>
          <dgm:resizeHandles val="exact"/>
        </dgm:presLayoutVars>
      </dgm:prSet>
      <dgm:spPr/>
    </dgm:pt>
    <dgm:pt modelId="{E669FF69-ED17-431F-8F7E-63C3653129BB}" type="pres">
      <dgm:prSet presAssocID="{25AD652D-CF1C-4D02-AD65-2AABEE808E7E}" presName="ellipse" presStyleLbl="trBgShp" presStyleIdx="0" presStyleCnt="1"/>
      <dgm:spPr/>
    </dgm:pt>
    <dgm:pt modelId="{89B72CE1-D09D-4857-92F5-0943F32E47B5}" type="pres">
      <dgm:prSet presAssocID="{25AD652D-CF1C-4D02-AD65-2AABEE808E7E}" presName="arrow1" presStyleLbl="fgShp" presStyleIdx="0" presStyleCnt="1" custScaleY="159882" custLinFactNeighborX="0" custLinFactNeighborY="12646"/>
      <dgm:spPr>
        <a:solidFill>
          <a:srgbClr val="84754E"/>
        </a:solidFill>
      </dgm:spPr>
    </dgm:pt>
    <dgm:pt modelId="{A8CBB51F-3E2C-4EB4-A01C-A69994D59304}" type="pres">
      <dgm:prSet presAssocID="{25AD652D-CF1C-4D02-AD65-2AABEE808E7E}" presName="rectangle" presStyleLbl="revTx" presStyleIdx="0" presStyleCnt="1" custLinFactNeighborY="22500">
        <dgm:presLayoutVars>
          <dgm:bulletEnabled val="1"/>
        </dgm:presLayoutVars>
      </dgm:prSet>
      <dgm:spPr/>
    </dgm:pt>
    <dgm:pt modelId="{FA1A3FF7-C6FA-4C7E-A8B1-FBE6C5161BC2}" type="pres">
      <dgm:prSet presAssocID="{1DB38BB2-A235-490A-B154-A12050A754D4}" presName="item1" presStyleLbl="node1" presStyleIdx="0" presStyleCnt="3">
        <dgm:presLayoutVars>
          <dgm:bulletEnabled val="1"/>
        </dgm:presLayoutVars>
      </dgm:prSet>
      <dgm:spPr/>
    </dgm:pt>
    <dgm:pt modelId="{BDA5795D-7960-4B0F-9289-46F31761025F}" type="pres">
      <dgm:prSet presAssocID="{576FEBDC-778F-4ADE-86D7-6C05F697E600}" presName="item2" presStyleLbl="node1" presStyleIdx="1" presStyleCnt="3" custScaleX="111243" custScaleY="101179">
        <dgm:presLayoutVars>
          <dgm:bulletEnabled val="1"/>
        </dgm:presLayoutVars>
      </dgm:prSet>
      <dgm:spPr/>
    </dgm:pt>
    <dgm:pt modelId="{E18BD4A7-161C-4BFF-9A05-F6D2D317D603}" type="pres">
      <dgm:prSet presAssocID="{7DB7AC56-E6CD-4AF1-B7EF-C65A6BA37B24}" presName="item3" presStyleLbl="node1" presStyleIdx="2" presStyleCnt="3" custScaleX="108785" custScaleY="107810" custLinFactNeighborX="8872">
        <dgm:presLayoutVars>
          <dgm:bulletEnabled val="1"/>
        </dgm:presLayoutVars>
      </dgm:prSet>
      <dgm:spPr/>
    </dgm:pt>
    <dgm:pt modelId="{EDE20215-7E58-4E8C-847A-FA86CD0981E1}" type="pres">
      <dgm:prSet presAssocID="{25AD652D-CF1C-4D02-AD65-2AABEE808E7E}" presName="funnel" presStyleLbl="trAlignAcc1" presStyleIdx="0" presStyleCnt="1" custScaleX="108261" custScaleY="120951" custLinFactNeighborX="0" custLinFactNeighborY="-85"/>
      <dgm:spPr/>
    </dgm:pt>
  </dgm:ptLst>
  <dgm:cxnLst>
    <dgm:cxn modelId="{AC14DC1B-B870-4842-88B9-32A7FC8992F0}" srcId="{25AD652D-CF1C-4D02-AD65-2AABEE808E7E}" destId="{1DB38BB2-A235-490A-B154-A12050A754D4}" srcOrd="1" destOrd="0" parTransId="{FDB81A3E-E2AB-4C6D-99A6-0DB21C6817E3}" sibTransId="{A8F49C75-11A8-421F-8398-618E177DE8A0}"/>
    <dgm:cxn modelId="{916DA425-5528-4FC7-90D0-F8C300D47F59}" type="presOf" srcId="{BEF769CA-B6CD-4A28-853A-0BD67932C25A}" destId="{E18BD4A7-161C-4BFF-9A05-F6D2D317D603}" srcOrd="0" destOrd="0" presId="urn:microsoft.com/office/officeart/2005/8/layout/funnel1"/>
    <dgm:cxn modelId="{5088672B-0B24-4119-BC16-A7AC093779D3}" type="presOf" srcId="{25AD652D-CF1C-4D02-AD65-2AABEE808E7E}" destId="{6C6B1785-E4D7-4DC2-811A-DA089375813D}" srcOrd="0" destOrd="0" presId="urn:microsoft.com/office/officeart/2005/8/layout/funnel1"/>
    <dgm:cxn modelId="{D925F032-3FF1-413E-91F8-3314FC90D4AB}" type="presOf" srcId="{7DB7AC56-E6CD-4AF1-B7EF-C65A6BA37B24}" destId="{A8CBB51F-3E2C-4EB4-A01C-A69994D59304}" srcOrd="0" destOrd="0" presId="urn:microsoft.com/office/officeart/2005/8/layout/funnel1"/>
    <dgm:cxn modelId="{820F9978-54B4-40A4-B389-CF14146B08F9}" type="presOf" srcId="{576FEBDC-778F-4ADE-86D7-6C05F697E600}" destId="{FA1A3FF7-C6FA-4C7E-A8B1-FBE6C5161BC2}" srcOrd="0" destOrd="0" presId="urn:microsoft.com/office/officeart/2005/8/layout/funnel1"/>
    <dgm:cxn modelId="{9F3CE4B2-EFC8-4462-A5DC-9C289BF570CF}" srcId="{25AD652D-CF1C-4D02-AD65-2AABEE808E7E}" destId="{7DB7AC56-E6CD-4AF1-B7EF-C65A6BA37B24}" srcOrd="3" destOrd="0" parTransId="{52FC09A5-CF58-473C-A61C-879C3C877F64}" sibTransId="{01302307-473C-4B97-9C2F-1BC8646C5378}"/>
    <dgm:cxn modelId="{79E0D9C0-6B90-460A-89E3-F1C63D6357C0}" type="presOf" srcId="{1DB38BB2-A235-490A-B154-A12050A754D4}" destId="{BDA5795D-7960-4B0F-9289-46F31761025F}" srcOrd="0" destOrd="0" presId="urn:microsoft.com/office/officeart/2005/8/layout/funnel1"/>
    <dgm:cxn modelId="{14C8D0E6-46A6-4F9C-BB7B-DFA7AD97436D}" srcId="{25AD652D-CF1C-4D02-AD65-2AABEE808E7E}" destId="{576FEBDC-778F-4ADE-86D7-6C05F697E600}" srcOrd="2" destOrd="0" parTransId="{27D0BE4C-D38D-42F1-8459-EF262014616A}" sibTransId="{C0A000FC-A526-434B-9C19-F09068D46EA3}"/>
    <dgm:cxn modelId="{4C6CBAF5-DE96-43E1-9B9D-9BB4BCBBF26A}" srcId="{25AD652D-CF1C-4D02-AD65-2AABEE808E7E}" destId="{BEF769CA-B6CD-4A28-853A-0BD67932C25A}" srcOrd="0" destOrd="0" parTransId="{6E765EB8-3710-447B-876F-B25746002ABA}" sibTransId="{421A726E-79B4-4C86-A984-1BDF0C45ABC3}"/>
    <dgm:cxn modelId="{F1835E67-28BD-49B7-B47E-217C7A63A59F}" type="presParOf" srcId="{6C6B1785-E4D7-4DC2-811A-DA089375813D}" destId="{E669FF69-ED17-431F-8F7E-63C3653129BB}" srcOrd="0" destOrd="0" presId="urn:microsoft.com/office/officeart/2005/8/layout/funnel1"/>
    <dgm:cxn modelId="{AB57EB5C-2085-4E72-B2E1-94B9D88445A2}" type="presParOf" srcId="{6C6B1785-E4D7-4DC2-811A-DA089375813D}" destId="{89B72CE1-D09D-4857-92F5-0943F32E47B5}" srcOrd="1" destOrd="0" presId="urn:microsoft.com/office/officeart/2005/8/layout/funnel1"/>
    <dgm:cxn modelId="{ADC81445-EB60-4132-9AFA-D9E24D2778A8}" type="presParOf" srcId="{6C6B1785-E4D7-4DC2-811A-DA089375813D}" destId="{A8CBB51F-3E2C-4EB4-A01C-A69994D59304}" srcOrd="2" destOrd="0" presId="urn:microsoft.com/office/officeart/2005/8/layout/funnel1"/>
    <dgm:cxn modelId="{97E2E285-CD9C-403F-944A-4EA64CBF30F1}" type="presParOf" srcId="{6C6B1785-E4D7-4DC2-811A-DA089375813D}" destId="{FA1A3FF7-C6FA-4C7E-A8B1-FBE6C5161BC2}" srcOrd="3" destOrd="0" presId="urn:microsoft.com/office/officeart/2005/8/layout/funnel1"/>
    <dgm:cxn modelId="{1E0D5C3B-AA75-4269-8F28-8463D15139DA}" type="presParOf" srcId="{6C6B1785-E4D7-4DC2-811A-DA089375813D}" destId="{BDA5795D-7960-4B0F-9289-46F31761025F}" srcOrd="4" destOrd="0" presId="urn:microsoft.com/office/officeart/2005/8/layout/funnel1"/>
    <dgm:cxn modelId="{32226AE0-B8CB-4DE2-B658-AA446207BF3E}" type="presParOf" srcId="{6C6B1785-E4D7-4DC2-811A-DA089375813D}" destId="{E18BD4A7-161C-4BFF-9A05-F6D2D317D603}" srcOrd="5" destOrd="0" presId="urn:microsoft.com/office/officeart/2005/8/layout/funnel1"/>
    <dgm:cxn modelId="{8A049708-D3F9-4C0E-9245-EFF84D1D60B2}" type="presParOf" srcId="{6C6B1785-E4D7-4DC2-811A-DA089375813D}" destId="{EDE20215-7E58-4E8C-847A-FA86CD0981E1}" srcOrd="6" destOrd="0" presId="urn:microsoft.com/office/officeart/2005/8/layout/funne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9FF69-ED17-431F-8F7E-63C3653129BB}">
      <dsp:nvSpPr>
        <dsp:cNvPr id="0" name=""/>
        <dsp:cNvSpPr/>
      </dsp:nvSpPr>
      <dsp:spPr>
        <a:xfrm>
          <a:off x="3498227" y="336311"/>
          <a:ext cx="3508266" cy="121837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72CE1-D09D-4857-92F5-0943F32E47B5}">
      <dsp:nvSpPr>
        <dsp:cNvPr id="0" name=""/>
        <dsp:cNvSpPr/>
      </dsp:nvSpPr>
      <dsp:spPr>
        <a:xfrm>
          <a:off x="4917851" y="3244441"/>
          <a:ext cx="679896" cy="695700"/>
        </a:xfrm>
        <a:prstGeom prst="downArrow">
          <a:avLst/>
        </a:prstGeom>
        <a:solidFill>
          <a:srgbClr val="847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BB51F-3E2C-4EB4-A01C-A69994D59304}">
      <dsp:nvSpPr>
        <dsp:cNvPr id="0" name=""/>
        <dsp:cNvSpPr/>
      </dsp:nvSpPr>
      <dsp:spPr>
        <a:xfrm>
          <a:off x="3626048" y="3667804"/>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entury Gothic" panose="020B0502020202020204" pitchFamily="34" charset="0"/>
          </a:endParaRPr>
        </a:p>
        <a:p>
          <a:pPr marL="0" lvl="0" indent="0" algn="ctr" defTabSz="577850">
            <a:lnSpc>
              <a:spcPct val="90000"/>
            </a:lnSpc>
            <a:spcBef>
              <a:spcPct val="0"/>
            </a:spcBef>
            <a:spcAft>
              <a:spcPct val="35000"/>
            </a:spcAft>
            <a:buNone/>
          </a:pPr>
          <a:r>
            <a:rPr lang="en-US" sz="1300" kern="1200" dirty="0">
              <a:latin typeface="Century Gothic" panose="020B0502020202020204" pitchFamily="34" charset="0"/>
            </a:rPr>
            <a:t>S-10 Audits/DSH/UC application/Claims analysis </a:t>
          </a:r>
          <a:r>
            <a:rPr lang="en-US" sz="1300" kern="1200" dirty="0" err="1">
              <a:latin typeface="Century Gothic" panose="020B0502020202020204" pitchFamily="34" charset="0"/>
            </a:rPr>
            <a:t>etc</a:t>
          </a:r>
          <a:endParaRPr lang="en-US" sz="1300" kern="1200" dirty="0">
            <a:latin typeface="Century Gothic" panose="020B0502020202020204" pitchFamily="34" charset="0"/>
          </a:endParaRPr>
        </a:p>
      </dsp:txBody>
      <dsp:txXfrm>
        <a:off x="3626048" y="3667804"/>
        <a:ext cx="3263503" cy="815875"/>
      </dsp:txXfrm>
    </dsp:sp>
    <dsp:sp modelId="{FA1A3FF7-C6FA-4C7E-A8B1-FBE6C5161BC2}">
      <dsp:nvSpPr>
        <dsp:cNvPr id="0" name=""/>
        <dsp:cNvSpPr/>
      </dsp:nvSpPr>
      <dsp:spPr>
        <a:xfrm>
          <a:off x="4773713" y="1648783"/>
          <a:ext cx="1223813" cy="122381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Charity Report</a:t>
          </a:r>
        </a:p>
      </dsp:txBody>
      <dsp:txXfrm>
        <a:off x="4952936" y="1828006"/>
        <a:ext cx="865367" cy="865367"/>
      </dsp:txXfrm>
    </dsp:sp>
    <dsp:sp modelId="{BDA5795D-7960-4B0F-9289-46F31761025F}">
      <dsp:nvSpPr>
        <dsp:cNvPr id="0" name=""/>
        <dsp:cNvSpPr/>
      </dsp:nvSpPr>
      <dsp:spPr>
        <a:xfrm>
          <a:off x="3829210" y="723437"/>
          <a:ext cx="1361407" cy="12382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Data acquisition  &amp; analytics</a:t>
          </a:r>
        </a:p>
      </dsp:txBody>
      <dsp:txXfrm>
        <a:off x="4028583" y="904773"/>
        <a:ext cx="962661" cy="875570"/>
      </dsp:txXfrm>
    </dsp:sp>
    <dsp:sp modelId="{E18BD4A7-161C-4BFF-9A05-F6D2D317D603}">
      <dsp:nvSpPr>
        <dsp:cNvPr id="0" name=""/>
        <dsp:cNvSpPr/>
      </dsp:nvSpPr>
      <dsp:spPr>
        <a:xfrm>
          <a:off x="5203837" y="386970"/>
          <a:ext cx="1331325" cy="1319393"/>
        </a:xfrm>
        <a:prstGeom prst="ellipse">
          <a:avLst/>
        </a:prstGeom>
        <a:solidFill>
          <a:srgbClr val="847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Cost report</a:t>
          </a:r>
        </a:p>
      </dsp:txBody>
      <dsp:txXfrm>
        <a:off x="5398805" y="580191"/>
        <a:ext cx="941389" cy="932951"/>
      </dsp:txXfrm>
    </dsp:sp>
    <dsp:sp modelId="{EDE20215-7E58-4E8C-847A-FA86CD0981E1}">
      <dsp:nvSpPr>
        <dsp:cNvPr id="0" name=""/>
        <dsp:cNvSpPr/>
      </dsp:nvSpPr>
      <dsp:spPr>
        <a:xfrm>
          <a:off x="3196824" y="-132342"/>
          <a:ext cx="4121951" cy="368409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AED9E-4F2C-4AFD-86C5-6F2A9B3F5325}"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DCF1E-1724-4731-B21A-E04EB4450201}" type="slidenum">
              <a:rPr lang="en-US" smtClean="0"/>
              <a:t>‹#›</a:t>
            </a:fld>
            <a:endParaRPr lang="en-US"/>
          </a:p>
        </p:txBody>
      </p:sp>
    </p:spTree>
    <p:extLst>
      <p:ext uri="{BB962C8B-B14F-4D97-AF65-F5344CB8AC3E}">
        <p14:creationId xmlns:p14="http://schemas.microsoft.com/office/powerpoint/2010/main" val="73800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Network Improvement Program- what the rule is %5 can be done through the managed care programs….incentive/quality whatever they want to develop. It’s new money. </a:t>
            </a:r>
          </a:p>
          <a:p>
            <a:pPr marL="228600" indent="-228600">
              <a:buAutoNum type="arabicPeriod"/>
            </a:pPr>
            <a:r>
              <a:rPr lang="en-US" dirty="0"/>
              <a:t>Get hospitals to accept and enhance APG</a:t>
            </a:r>
          </a:p>
          <a:p>
            <a:pPr marL="228600" indent="-228600">
              <a:buAutoNum type="arabicPeriod"/>
            </a:pPr>
            <a:r>
              <a:rPr lang="en-US" dirty="0"/>
              <a:t>To target rural </a:t>
            </a:r>
          </a:p>
          <a:p>
            <a:pPr marL="228600" indent="-228600">
              <a:buAutoNum type="arabicPeriod"/>
            </a:pPr>
            <a:r>
              <a:rPr lang="en-US" dirty="0"/>
              <a:t>Pay for performance/quality……managed care can do a lot of other things if they want to show it</a:t>
            </a:r>
          </a:p>
          <a:p>
            <a:pPr marL="228600" indent="-228600">
              <a:buAutoNum type="arabicPeriod"/>
            </a:pPr>
            <a:r>
              <a:rPr lang="en-US" dirty="0"/>
              <a:t>Taking traditional XIX to incentive programs</a:t>
            </a:r>
          </a:p>
        </p:txBody>
      </p:sp>
      <p:sp>
        <p:nvSpPr>
          <p:cNvPr id="4" name="Slide Number Placeholder 3"/>
          <p:cNvSpPr>
            <a:spLocks noGrp="1"/>
          </p:cNvSpPr>
          <p:nvPr>
            <p:ph type="sldNum" sz="quarter" idx="5"/>
          </p:nvPr>
        </p:nvSpPr>
        <p:spPr/>
        <p:txBody>
          <a:bodyPr/>
          <a:lstStyle/>
          <a:p>
            <a:fld id="{41BDCF1E-1724-4731-B21A-E04EB4450201}" type="slidenum">
              <a:rPr lang="en-US" smtClean="0"/>
              <a:t>5</a:t>
            </a:fld>
            <a:endParaRPr lang="en-US"/>
          </a:p>
        </p:txBody>
      </p:sp>
    </p:spTree>
    <p:extLst>
      <p:ext uri="{BB962C8B-B14F-4D97-AF65-F5344CB8AC3E}">
        <p14:creationId xmlns:p14="http://schemas.microsoft.com/office/powerpoint/2010/main" val="204934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Cuban is really after the PBM’s…..nothing more than a kickback. They let the insurance pay and play. </a:t>
            </a:r>
          </a:p>
        </p:txBody>
      </p:sp>
      <p:sp>
        <p:nvSpPr>
          <p:cNvPr id="4" name="Slide Number Placeholder 3"/>
          <p:cNvSpPr>
            <a:spLocks noGrp="1"/>
          </p:cNvSpPr>
          <p:nvPr>
            <p:ph type="sldNum" sz="quarter" idx="5"/>
          </p:nvPr>
        </p:nvSpPr>
        <p:spPr/>
        <p:txBody>
          <a:bodyPr/>
          <a:lstStyle/>
          <a:p>
            <a:fld id="{41BDCF1E-1724-4731-B21A-E04EB4450201}" type="slidenum">
              <a:rPr lang="en-US" smtClean="0"/>
              <a:t>26</a:t>
            </a:fld>
            <a:endParaRPr lang="en-US"/>
          </a:p>
        </p:txBody>
      </p:sp>
    </p:spTree>
    <p:extLst>
      <p:ext uri="{BB962C8B-B14F-4D97-AF65-F5344CB8AC3E}">
        <p14:creationId xmlns:p14="http://schemas.microsoft.com/office/powerpoint/2010/main" val="203341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BF and SC</a:t>
            </a:r>
          </a:p>
        </p:txBody>
      </p:sp>
      <p:sp>
        <p:nvSpPr>
          <p:cNvPr id="4" name="Slide Number Placeholder 3"/>
          <p:cNvSpPr>
            <a:spLocks noGrp="1"/>
          </p:cNvSpPr>
          <p:nvPr>
            <p:ph type="sldNum" sz="quarter" idx="5"/>
          </p:nvPr>
        </p:nvSpPr>
        <p:spPr/>
        <p:txBody>
          <a:bodyPr/>
          <a:lstStyle/>
          <a:p>
            <a:fld id="{41BDCF1E-1724-4731-B21A-E04EB4450201}" type="slidenum">
              <a:rPr lang="en-US" smtClean="0"/>
              <a:t>28</a:t>
            </a:fld>
            <a:endParaRPr lang="en-US"/>
          </a:p>
        </p:txBody>
      </p:sp>
    </p:spTree>
    <p:extLst>
      <p:ext uri="{BB962C8B-B14F-4D97-AF65-F5344CB8AC3E}">
        <p14:creationId xmlns:p14="http://schemas.microsoft.com/office/powerpoint/2010/main" val="165043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BF and SC</a:t>
            </a:r>
          </a:p>
        </p:txBody>
      </p:sp>
      <p:sp>
        <p:nvSpPr>
          <p:cNvPr id="4" name="Slide Number Placeholder 3"/>
          <p:cNvSpPr>
            <a:spLocks noGrp="1"/>
          </p:cNvSpPr>
          <p:nvPr>
            <p:ph type="sldNum" sz="quarter" idx="5"/>
          </p:nvPr>
        </p:nvSpPr>
        <p:spPr/>
        <p:txBody>
          <a:bodyPr/>
          <a:lstStyle/>
          <a:p>
            <a:fld id="{41BDCF1E-1724-4731-B21A-E04EB4450201}" type="slidenum">
              <a:rPr lang="en-US" smtClean="0"/>
              <a:t>29</a:t>
            </a:fld>
            <a:endParaRPr lang="en-US"/>
          </a:p>
        </p:txBody>
      </p:sp>
    </p:spTree>
    <p:extLst>
      <p:ext uri="{BB962C8B-B14F-4D97-AF65-F5344CB8AC3E}">
        <p14:creationId xmlns:p14="http://schemas.microsoft.com/office/powerpoint/2010/main" val="3663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works for business doesn’t really work in healthcare</a:t>
            </a:r>
          </a:p>
        </p:txBody>
      </p:sp>
      <p:sp>
        <p:nvSpPr>
          <p:cNvPr id="4" name="Slide Number Placeholder 3"/>
          <p:cNvSpPr>
            <a:spLocks noGrp="1"/>
          </p:cNvSpPr>
          <p:nvPr>
            <p:ph type="sldNum" sz="quarter" idx="5"/>
          </p:nvPr>
        </p:nvSpPr>
        <p:spPr/>
        <p:txBody>
          <a:bodyPr/>
          <a:lstStyle/>
          <a:p>
            <a:fld id="{41BDCF1E-1724-4731-B21A-E04EB4450201}" type="slidenum">
              <a:rPr lang="en-US" smtClean="0"/>
              <a:t>31</a:t>
            </a:fld>
            <a:endParaRPr lang="en-US"/>
          </a:p>
        </p:txBody>
      </p:sp>
    </p:spTree>
    <p:extLst>
      <p:ext uri="{BB962C8B-B14F-4D97-AF65-F5344CB8AC3E}">
        <p14:creationId xmlns:p14="http://schemas.microsoft.com/office/powerpoint/2010/main" val="376030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data leakage and can speak in to this</a:t>
            </a:r>
          </a:p>
        </p:txBody>
      </p:sp>
      <p:sp>
        <p:nvSpPr>
          <p:cNvPr id="4" name="Slide Number Placeholder 3"/>
          <p:cNvSpPr>
            <a:spLocks noGrp="1"/>
          </p:cNvSpPr>
          <p:nvPr>
            <p:ph type="sldNum" sz="quarter" idx="5"/>
          </p:nvPr>
        </p:nvSpPr>
        <p:spPr/>
        <p:txBody>
          <a:bodyPr/>
          <a:lstStyle/>
          <a:p>
            <a:fld id="{41BDCF1E-1724-4731-B21A-E04EB4450201}" type="slidenum">
              <a:rPr lang="en-US" smtClean="0"/>
              <a:t>32</a:t>
            </a:fld>
            <a:endParaRPr lang="en-US"/>
          </a:p>
        </p:txBody>
      </p:sp>
    </p:spTree>
    <p:extLst>
      <p:ext uri="{BB962C8B-B14F-4D97-AF65-F5344CB8AC3E}">
        <p14:creationId xmlns:p14="http://schemas.microsoft.com/office/powerpoint/2010/main" val="107183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window announced on mandatory training email.  The link to reporting will be on the </a:t>
            </a:r>
            <a:r>
              <a:rPr lang="en-US" dirty="0" err="1"/>
              <a:t>LoFTS</a:t>
            </a:r>
            <a:r>
              <a:rPr lang="en-US" dirty="0"/>
              <a:t> website.</a:t>
            </a:r>
          </a:p>
          <a:p>
            <a:r>
              <a:rPr lang="en-US" dirty="0"/>
              <a:t>SHARS- School Health &amp; Related Services</a:t>
            </a:r>
          </a:p>
          <a:p>
            <a:r>
              <a:rPr lang="en-US" dirty="0"/>
              <a:t>CPE- Certified Public Expense</a:t>
            </a:r>
          </a:p>
          <a:p>
            <a:r>
              <a:rPr lang="en-US" b="1" dirty="0"/>
              <a:t>Ambulance Services Supplemental Payment Program (UC Ambulance)</a:t>
            </a:r>
          </a:p>
          <a:p>
            <a:r>
              <a:rPr lang="en-US" b="1" dirty="0"/>
              <a:t>PHP-CCP- Charity Care Program for GEs (Public Health Provider- Charity Care Program)</a:t>
            </a:r>
          </a:p>
          <a:p>
            <a:r>
              <a:rPr lang="en-US" dirty="0"/>
              <a:t>Reporting user guides are available on the Local Funds Monitoring website and we are available to help as well.</a:t>
            </a:r>
          </a:p>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36</a:t>
            </a:fld>
            <a:endParaRPr lang="en-US" dirty="0"/>
          </a:p>
        </p:txBody>
      </p:sp>
    </p:spTree>
    <p:extLst>
      <p:ext uri="{BB962C8B-B14F-4D97-AF65-F5344CB8AC3E}">
        <p14:creationId xmlns:p14="http://schemas.microsoft.com/office/powerpoint/2010/main" val="82095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isn’t to read over- this is for providers to take with them to use when they complete IGT reporting to make it easier for them to find their IGT amounts for CHIRP, HARP, UC, and DSH.</a:t>
            </a:r>
          </a:p>
        </p:txBody>
      </p:sp>
      <p:sp>
        <p:nvSpPr>
          <p:cNvPr id="4" name="Slide Number Placeholder 3"/>
          <p:cNvSpPr>
            <a:spLocks noGrp="1"/>
          </p:cNvSpPr>
          <p:nvPr>
            <p:ph type="sldNum" sz="quarter" idx="5"/>
          </p:nvPr>
        </p:nvSpPr>
        <p:spPr/>
        <p:txBody>
          <a:bodyPr/>
          <a:lstStyle/>
          <a:p>
            <a:fld id="{2DECDC88-E5CE-9F4A-A469-8C95B4693CC2}" type="slidenum">
              <a:rPr lang="en-US" smtClean="0"/>
              <a:t>37</a:t>
            </a:fld>
            <a:endParaRPr lang="en-US" dirty="0"/>
          </a:p>
        </p:txBody>
      </p:sp>
    </p:spTree>
    <p:extLst>
      <p:ext uri="{BB962C8B-B14F-4D97-AF65-F5344CB8AC3E}">
        <p14:creationId xmlns:p14="http://schemas.microsoft.com/office/powerpoint/2010/main" val="204142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isn’t to read over- this is for providers to take with them to use when they complete IGT reporting to make it easier for them to find their IGT amounts for RAPPS, TIPPS, &amp; QIPP.</a:t>
            </a:r>
          </a:p>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38</a:t>
            </a:fld>
            <a:endParaRPr lang="en-US" dirty="0"/>
          </a:p>
        </p:txBody>
      </p:sp>
    </p:spTree>
    <p:extLst>
      <p:ext uri="{BB962C8B-B14F-4D97-AF65-F5344CB8AC3E}">
        <p14:creationId xmlns:p14="http://schemas.microsoft.com/office/powerpoint/2010/main" val="219088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these answers…..A&amp;G sued and won….is there enough power for them to sue, doubtful. We are concerned and we haven’t see how this is going to be used yet.</a:t>
            </a:r>
          </a:p>
        </p:txBody>
      </p:sp>
      <p:sp>
        <p:nvSpPr>
          <p:cNvPr id="4" name="Slide Number Placeholder 3"/>
          <p:cNvSpPr>
            <a:spLocks noGrp="1"/>
          </p:cNvSpPr>
          <p:nvPr>
            <p:ph type="sldNum" sz="quarter" idx="5"/>
          </p:nvPr>
        </p:nvSpPr>
        <p:spPr/>
        <p:txBody>
          <a:bodyPr/>
          <a:lstStyle/>
          <a:p>
            <a:fld id="{41BDCF1E-1724-4731-B21A-E04EB4450201}" type="slidenum">
              <a:rPr lang="en-US" smtClean="0"/>
              <a:t>39</a:t>
            </a:fld>
            <a:endParaRPr lang="en-US"/>
          </a:p>
        </p:txBody>
      </p:sp>
    </p:spTree>
    <p:extLst>
      <p:ext uri="{BB962C8B-B14F-4D97-AF65-F5344CB8AC3E}">
        <p14:creationId xmlns:p14="http://schemas.microsoft.com/office/powerpoint/2010/main" val="2726497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worked with 2 and HHSC has taken these to the feds for their blessing and we are in a wait for this. This is great for nursing home guys and </a:t>
            </a:r>
            <a:r>
              <a:rPr lang="en-US" dirty="0" err="1"/>
              <a:t>governmentals</a:t>
            </a:r>
            <a:r>
              <a:rPr lang="en-US" dirty="0"/>
              <a:t> that need more IGT. It’s more compliant than all of the loss collections (?)</a:t>
            </a:r>
          </a:p>
        </p:txBody>
      </p:sp>
      <p:sp>
        <p:nvSpPr>
          <p:cNvPr id="4" name="Slide Number Placeholder 3"/>
          <p:cNvSpPr>
            <a:spLocks noGrp="1"/>
          </p:cNvSpPr>
          <p:nvPr>
            <p:ph type="sldNum" sz="quarter" idx="5"/>
          </p:nvPr>
        </p:nvSpPr>
        <p:spPr/>
        <p:txBody>
          <a:bodyPr/>
          <a:lstStyle/>
          <a:p>
            <a:fld id="{41BDCF1E-1724-4731-B21A-E04EB4450201}" type="slidenum">
              <a:rPr lang="en-US" smtClean="0"/>
              <a:t>40</a:t>
            </a:fld>
            <a:endParaRPr lang="en-US"/>
          </a:p>
        </p:txBody>
      </p:sp>
    </p:spTree>
    <p:extLst>
      <p:ext uri="{BB962C8B-B14F-4D97-AF65-F5344CB8AC3E}">
        <p14:creationId xmlns:p14="http://schemas.microsoft.com/office/powerpoint/2010/main" val="401364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DCF1E-1724-4731-B21A-E04EB4450201}" type="slidenum">
              <a:rPr lang="en-US" smtClean="0"/>
              <a:t>6</a:t>
            </a:fld>
            <a:endParaRPr lang="en-US"/>
          </a:p>
        </p:txBody>
      </p:sp>
    </p:spTree>
    <p:extLst>
      <p:ext uri="{BB962C8B-B14F-4D97-AF65-F5344CB8AC3E}">
        <p14:creationId xmlns:p14="http://schemas.microsoft.com/office/powerpoint/2010/main" val="4004952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round, Health Information Exchange questions have changed from a more vague do you have the capability to connect to an HIE (and which ones) to do you actively send and receive data; they want to know if you do more than have an EHR that has HIE capabilities.   If you share data, who is it shared with:  hospitals, other non-hospital providers, MCOs. What type of Data are you sharing:  Admissions, Discharges, and Transfer (ADT) data, Consolidated-Clinical Document Architecture (C-CDA) data, Fast Healthcare Interoperability Resources (FHIR) standard data?</a:t>
            </a:r>
          </a:p>
        </p:txBody>
      </p:sp>
      <p:sp>
        <p:nvSpPr>
          <p:cNvPr id="4" name="Slide Number Placeholder 3"/>
          <p:cNvSpPr>
            <a:spLocks noGrp="1"/>
          </p:cNvSpPr>
          <p:nvPr>
            <p:ph type="sldNum" sz="quarter" idx="5"/>
          </p:nvPr>
        </p:nvSpPr>
        <p:spPr/>
        <p:txBody>
          <a:bodyPr/>
          <a:lstStyle/>
          <a:p>
            <a:fld id="{2DECDC88-E5CE-9F4A-A469-8C95B4693CC2}" type="slidenum">
              <a:rPr lang="en-US" smtClean="0"/>
              <a:t>42</a:t>
            </a:fld>
            <a:endParaRPr lang="en-US" dirty="0"/>
          </a:p>
        </p:txBody>
      </p:sp>
    </p:spTree>
    <p:extLst>
      <p:ext uri="{BB962C8B-B14F-4D97-AF65-F5344CB8AC3E}">
        <p14:creationId xmlns:p14="http://schemas.microsoft.com/office/powerpoint/2010/main" val="364618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pharmacy staff already does your intake interview, you would still have to have a different person come in as a more thorough check of your processes, but that person can be from the same staff.</a:t>
            </a:r>
          </a:p>
          <a:p>
            <a:r>
              <a:rPr lang="en-US" dirty="0"/>
              <a:t>0/0 can be reported for this measure because if someone is discharged before they can be interviewed, they are excluded from the denominator.</a:t>
            </a:r>
          </a:p>
          <a:p>
            <a:r>
              <a:rPr lang="en-US" dirty="0"/>
              <a:t>Discuss </a:t>
            </a:r>
            <a:r>
              <a:rPr lang="en-US" dirty="0" err="1"/>
              <a:t>LeapFrog</a:t>
            </a:r>
            <a:r>
              <a:rPr lang="en-US" dirty="0"/>
              <a:t> reporting </a:t>
            </a:r>
            <a:r>
              <a:rPr lang="en-US" b="1" dirty="0"/>
              <a:t>and differences (</a:t>
            </a:r>
            <a:r>
              <a:rPr lang="en-US" b="1" dirty="0" err="1"/>
              <a:t>LeapFrog</a:t>
            </a:r>
            <a:r>
              <a:rPr lang="en-US" b="1" dirty="0"/>
              <a:t> is only patients 18 and older in 2 units of the hospital; this measure is ALL ages, all units.</a:t>
            </a:r>
          </a:p>
          <a:p>
            <a:r>
              <a:rPr lang="en-US" dirty="0"/>
              <a:t>38 is the 6-month minimum; 76 is the 12-month minimum.</a:t>
            </a:r>
          </a:p>
        </p:txBody>
      </p:sp>
      <p:sp>
        <p:nvSpPr>
          <p:cNvPr id="4" name="Slide Number Placeholder 3"/>
          <p:cNvSpPr>
            <a:spLocks noGrp="1"/>
          </p:cNvSpPr>
          <p:nvPr>
            <p:ph type="sldNum" sz="quarter" idx="5"/>
          </p:nvPr>
        </p:nvSpPr>
        <p:spPr/>
        <p:txBody>
          <a:bodyPr/>
          <a:lstStyle/>
          <a:p>
            <a:fld id="{2DECDC88-E5CE-9F4A-A469-8C95B4693CC2}" type="slidenum">
              <a:rPr lang="en-US" smtClean="0"/>
              <a:t>43</a:t>
            </a:fld>
            <a:endParaRPr lang="en-US" dirty="0"/>
          </a:p>
        </p:txBody>
      </p:sp>
    </p:spTree>
    <p:extLst>
      <p:ext uri="{BB962C8B-B14F-4D97-AF65-F5344CB8AC3E}">
        <p14:creationId xmlns:p14="http://schemas.microsoft.com/office/powerpoint/2010/main" val="2403917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list of tools in the measure specification, but you can also include “Other” and specify.</a:t>
            </a:r>
          </a:p>
        </p:txBody>
      </p:sp>
      <p:sp>
        <p:nvSpPr>
          <p:cNvPr id="4" name="Slide Number Placeholder 3"/>
          <p:cNvSpPr>
            <a:spLocks noGrp="1"/>
          </p:cNvSpPr>
          <p:nvPr>
            <p:ph type="sldNum" sz="quarter" idx="5"/>
          </p:nvPr>
        </p:nvSpPr>
        <p:spPr/>
        <p:txBody>
          <a:bodyPr/>
          <a:lstStyle/>
          <a:p>
            <a:fld id="{2DECDC88-E5CE-9F4A-A469-8C95B4693CC2}" type="slidenum">
              <a:rPr lang="en-US" smtClean="0"/>
              <a:t>44</a:t>
            </a:fld>
            <a:endParaRPr lang="en-US" dirty="0"/>
          </a:p>
        </p:txBody>
      </p:sp>
    </p:spTree>
    <p:extLst>
      <p:ext uri="{BB962C8B-B14F-4D97-AF65-F5344CB8AC3E}">
        <p14:creationId xmlns:p14="http://schemas.microsoft.com/office/powerpoint/2010/main" val="47841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45</a:t>
            </a:fld>
            <a:endParaRPr lang="en-US" dirty="0"/>
          </a:p>
        </p:txBody>
      </p:sp>
    </p:spTree>
    <p:extLst>
      <p:ext uri="{BB962C8B-B14F-4D97-AF65-F5344CB8AC3E}">
        <p14:creationId xmlns:p14="http://schemas.microsoft.com/office/powerpoint/2010/main" val="1824671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Rolling sample throughout the year– cannot wait until the end of the year to sample patients</a:t>
            </a:r>
          </a:p>
          <a:p>
            <a:r>
              <a:rPr lang="en-US" b="1" dirty="0"/>
              <a:t>Rural Emergency Hospitals (REHs) don’t have inpatients, so obviously something would have to be done to accommodate REHs, but that has not been determined yet.</a:t>
            </a:r>
          </a:p>
          <a:p>
            <a:r>
              <a:rPr lang="en-US" dirty="0"/>
              <a:t>Goal Structure could be similar to DSRIP, where some measures were IOS (Improvement Over Self) and some were QISMC (Quality Improvement System for Managed Care) where providers work towards gap closure to a set goal, with a MPL (Minimum Performance Level)</a:t>
            </a:r>
          </a:p>
          <a:p>
            <a:r>
              <a:rPr lang="en-US" dirty="0"/>
              <a:t>Initial interview is required within 24 hours of admission, but this may be done virtually.</a:t>
            </a:r>
          </a:p>
          <a:p>
            <a:r>
              <a:rPr lang="en-US" b="1" dirty="0"/>
              <a:t>SO WHEN WILL WE KNOW???</a:t>
            </a:r>
          </a:p>
        </p:txBody>
      </p:sp>
      <p:sp>
        <p:nvSpPr>
          <p:cNvPr id="4" name="Slide Number Placeholder 3"/>
          <p:cNvSpPr>
            <a:spLocks noGrp="1"/>
          </p:cNvSpPr>
          <p:nvPr>
            <p:ph type="sldNum" sz="quarter" idx="5"/>
          </p:nvPr>
        </p:nvSpPr>
        <p:spPr/>
        <p:txBody>
          <a:bodyPr/>
          <a:lstStyle/>
          <a:p>
            <a:fld id="{2DECDC88-E5CE-9F4A-A469-8C95B4693CC2}" type="slidenum">
              <a:rPr lang="en-US" smtClean="0"/>
              <a:t>46</a:t>
            </a:fld>
            <a:endParaRPr lang="en-US" dirty="0"/>
          </a:p>
        </p:txBody>
      </p:sp>
    </p:spTree>
    <p:extLst>
      <p:ext uri="{BB962C8B-B14F-4D97-AF65-F5344CB8AC3E}">
        <p14:creationId xmlns:p14="http://schemas.microsoft.com/office/powerpoint/2010/main" val="170681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workgroup made up of stakeholders working with HHSC to determine measure changes for Y4 (changing out measures, changing specifications, etc.).</a:t>
            </a:r>
          </a:p>
          <a:p>
            <a:r>
              <a:rPr lang="en-US" dirty="0"/>
              <a:t>Goal Structure could be similar to DSRIP, where some measures were IOS (Improvement Over Self) from a determined baseline and some were QISMC (Quality Improvement System for Managed Care) where providers work towards gap closure to a set goal, with a MPL (Minimum Performance Level)</a:t>
            </a:r>
          </a:p>
        </p:txBody>
      </p:sp>
      <p:sp>
        <p:nvSpPr>
          <p:cNvPr id="4" name="Slide Number Placeholder 3"/>
          <p:cNvSpPr>
            <a:spLocks noGrp="1"/>
          </p:cNvSpPr>
          <p:nvPr>
            <p:ph type="sldNum" sz="quarter" idx="5"/>
          </p:nvPr>
        </p:nvSpPr>
        <p:spPr/>
        <p:txBody>
          <a:bodyPr/>
          <a:lstStyle/>
          <a:p>
            <a:fld id="{2DECDC88-E5CE-9F4A-A469-8C95B4693CC2}" type="slidenum">
              <a:rPr lang="en-US" smtClean="0"/>
              <a:t>47</a:t>
            </a:fld>
            <a:endParaRPr lang="en-US" dirty="0"/>
          </a:p>
        </p:txBody>
      </p:sp>
    </p:spTree>
    <p:extLst>
      <p:ext uri="{BB962C8B-B14F-4D97-AF65-F5344CB8AC3E}">
        <p14:creationId xmlns:p14="http://schemas.microsoft.com/office/powerpoint/2010/main" val="359267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 1 (dollar increase on PMPM paid by MCOs)</a:t>
            </a:r>
          </a:p>
          <a:p>
            <a:endParaRPr lang="en-US" dirty="0"/>
          </a:p>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49</a:t>
            </a:fld>
            <a:endParaRPr lang="en-US" dirty="0"/>
          </a:p>
        </p:txBody>
      </p:sp>
    </p:spTree>
    <p:extLst>
      <p:ext uri="{BB962C8B-B14F-4D97-AF65-F5344CB8AC3E}">
        <p14:creationId xmlns:p14="http://schemas.microsoft.com/office/powerpoint/2010/main" val="852461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 1 (dollar increase on PMPM paid by MCOs)</a:t>
            </a:r>
          </a:p>
          <a:p>
            <a:pPr defTabSz="881390">
              <a:defRPr/>
            </a:pPr>
            <a:r>
              <a:rPr lang="en-US" dirty="0"/>
              <a:t>As with CHIRP, the Health Information Exchange questions are designed to determine if you actively send and receive data; they want to know if you do more than have an EHR that has HIE capabilities.   If you share data, who is it shared with:  hospitals, other non-hospital providers, MCOs. What type of Data are you sharing:  Admissions, Discharges, and Transfer (ADT) data, Consolidated-Clinical Document Architecture (C-CDA) data, Fast Healthcare Interoperability Resources (FHIR) standard data?</a:t>
            </a:r>
          </a:p>
          <a:p>
            <a:endParaRPr lang="en-US" dirty="0"/>
          </a:p>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50</a:t>
            </a:fld>
            <a:endParaRPr lang="en-US" dirty="0"/>
          </a:p>
        </p:txBody>
      </p:sp>
    </p:spTree>
    <p:extLst>
      <p:ext uri="{BB962C8B-B14F-4D97-AF65-F5344CB8AC3E}">
        <p14:creationId xmlns:p14="http://schemas.microsoft.com/office/powerpoint/2010/main" val="2816541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 2 (% increase on specific services)</a:t>
            </a:r>
          </a:p>
          <a:p>
            <a:r>
              <a:rPr lang="en-US" dirty="0"/>
              <a:t>Controlling High BP Exclusions:  </a:t>
            </a:r>
            <a:r>
              <a:rPr lang="en-US" sz="1700" dirty="0">
                <a:latin typeface="Calibri" panose="020F0502020204030204" pitchFamily="34" charset="0"/>
                <a:ea typeface="Calibri" panose="020F0502020204030204" pitchFamily="34" charset="0"/>
                <a:cs typeface="Times New Roman" panose="02020603050405020304" pitchFamily="18" charset="0"/>
              </a:rPr>
              <a:t>ESRD, dialysis or renal transplant, pregnancy, hospice, palliative care, advanced illness, nursing home patients, 81 and older with frailty</a:t>
            </a:r>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51</a:t>
            </a:fld>
            <a:endParaRPr lang="en-US" dirty="0"/>
          </a:p>
        </p:txBody>
      </p:sp>
    </p:spTree>
    <p:extLst>
      <p:ext uri="{BB962C8B-B14F-4D97-AF65-F5344CB8AC3E}">
        <p14:creationId xmlns:p14="http://schemas.microsoft.com/office/powerpoint/2010/main" val="4068081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 2 (% increase on specific services)</a:t>
            </a:r>
          </a:p>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52</a:t>
            </a:fld>
            <a:endParaRPr lang="en-US" dirty="0"/>
          </a:p>
        </p:txBody>
      </p:sp>
    </p:spTree>
    <p:extLst>
      <p:ext uri="{BB962C8B-B14F-4D97-AF65-F5344CB8AC3E}">
        <p14:creationId xmlns:p14="http://schemas.microsoft.com/office/powerpoint/2010/main" val="140805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spend by programs….notice the children’s program for 10 hospitals….they are the winners in UHRIP.ACIA</a:t>
            </a:r>
          </a:p>
          <a:p>
            <a:r>
              <a:rPr lang="en-US" dirty="0"/>
              <a:t>They are battling to keep the CHIRP payments. </a:t>
            </a:r>
          </a:p>
          <a:p>
            <a:r>
              <a:rPr lang="en-US" dirty="0"/>
              <a:t>Rural hardly gets any….155 hospitals split</a:t>
            </a:r>
          </a:p>
        </p:txBody>
      </p:sp>
      <p:sp>
        <p:nvSpPr>
          <p:cNvPr id="4" name="Slide Number Placeholder 3"/>
          <p:cNvSpPr>
            <a:spLocks noGrp="1"/>
          </p:cNvSpPr>
          <p:nvPr>
            <p:ph type="sldNum" sz="quarter" idx="5"/>
          </p:nvPr>
        </p:nvSpPr>
        <p:spPr/>
        <p:txBody>
          <a:bodyPr/>
          <a:lstStyle/>
          <a:p>
            <a:fld id="{41BDCF1E-1724-4731-B21A-E04EB4450201}" type="slidenum">
              <a:rPr lang="en-US" smtClean="0"/>
              <a:t>7</a:t>
            </a:fld>
            <a:endParaRPr lang="en-US"/>
          </a:p>
        </p:txBody>
      </p:sp>
    </p:spTree>
    <p:extLst>
      <p:ext uri="{BB962C8B-B14F-4D97-AF65-F5344CB8AC3E}">
        <p14:creationId xmlns:p14="http://schemas.microsoft.com/office/powerpoint/2010/main" val="1393161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if Component 1 will remain all structure measures, where processes are NOT required to be in place and no actual patient data is required.</a:t>
            </a:r>
          </a:p>
          <a:p>
            <a:pPr defTabSz="881390">
              <a:defRPr/>
            </a:pPr>
            <a:r>
              <a:rPr lang="en-US" dirty="0"/>
              <a:t>As with CHIRP process and outcome measures, the Goal Structure could be similar to DSRIP, where some measures were IOS (Improvement Over Self) from a determined baseline and some were QISMC (Quality Improvement System for Managed Care) where providers work towards gap closure to a set goal, with a MPL (Minimum Performance Level)</a:t>
            </a:r>
          </a:p>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53</a:t>
            </a:fld>
            <a:endParaRPr lang="en-US" dirty="0"/>
          </a:p>
        </p:txBody>
      </p:sp>
    </p:spTree>
    <p:extLst>
      <p:ext uri="{BB962C8B-B14F-4D97-AF65-F5344CB8AC3E}">
        <p14:creationId xmlns:p14="http://schemas.microsoft.com/office/powerpoint/2010/main" val="75709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can’t make the Reporting Webinar, HHSC will be posting at least the slides to the portal the following day, October 5</a:t>
            </a:r>
            <a:r>
              <a:rPr lang="en-US" baseline="30000" dirty="0"/>
              <a:t>th</a:t>
            </a:r>
            <a:r>
              <a:rPr lang="en-US" dirty="0"/>
              <a:t>.</a:t>
            </a:r>
          </a:p>
          <a:p>
            <a:r>
              <a:rPr lang="en-US" dirty="0"/>
              <a:t>IGT Settlement Dates are HHSC’s Estimated Dates and are subject to change.</a:t>
            </a:r>
          </a:p>
        </p:txBody>
      </p:sp>
      <p:sp>
        <p:nvSpPr>
          <p:cNvPr id="4" name="Slide Number Placeholder 3"/>
          <p:cNvSpPr>
            <a:spLocks noGrp="1"/>
          </p:cNvSpPr>
          <p:nvPr>
            <p:ph type="sldNum" sz="quarter" idx="5"/>
          </p:nvPr>
        </p:nvSpPr>
        <p:spPr/>
        <p:txBody>
          <a:bodyPr/>
          <a:lstStyle/>
          <a:p>
            <a:fld id="{2DECDC88-E5CE-9F4A-A469-8C95B4693CC2}" type="slidenum">
              <a:rPr lang="en-US" smtClean="0"/>
              <a:t>54</a:t>
            </a:fld>
            <a:endParaRPr lang="en-US" dirty="0"/>
          </a:p>
        </p:txBody>
      </p:sp>
    </p:spTree>
    <p:extLst>
      <p:ext uri="{BB962C8B-B14F-4D97-AF65-F5344CB8AC3E}">
        <p14:creationId xmlns:p14="http://schemas.microsoft.com/office/powerpoint/2010/main" val="2751138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CDC88-E5CE-9F4A-A469-8C95B4693CC2}" type="slidenum">
              <a:rPr lang="en-US" smtClean="0"/>
              <a:t>55</a:t>
            </a:fld>
            <a:endParaRPr lang="en-US" dirty="0"/>
          </a:p>
        </p:txBody>
      </p:sp>
    </p:spTree>
    <p:extLst>
      <p:ext uri="{BB962C8B-B14F-4D97-AF65-F5344CB8AC3E}">
        <p14:creationId xmlns:p14="http://schemas.microsoft.com/office/powerpoint/2010/main" val="110609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41BDCF1E-1724-4731-B21A-E04EB4450201}" type="slidenum">
              <a:rPr lang="en-US" smtClean="0"/>
              <a:t>58</a:t>
            </a:fld>
            <a:endParaRPr lang="en-US"/>
          </a:p>
        </p:txBody>
      </p:sp>
    </p:spTree>
    <p:extLst>
      <p:ext uri="{BB962C8B-B14F-4D97-AF65-F5344CB8AC3E}">
        <p14:creationId xmlns:p14="http://schemas.microsoft.com/office/powerpoint/2010/main" val="146171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41BDCF1E-1724-4731-B21A-E04EB4450201}" type="slidenum">
              <a:rPr lang="en-US" smtClean="0"/>
              <a:t>59</a:t>
            </a:fld>
            <a:endParaRPr lang="en-US"/>
          </a:p>
        </p:txBody>
      </p:sp>
    </p:spTree>
    <p:extLst>
      <p:ext uri="{BB962C8B-B14F-4D97-AF65-F5344CB8AC3E}">
        <p14:creationId xmlns:p14="http://schemas.microsoft.com/office/powerpoint/2010/main" val="54414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program to give rural their full UC. From policy standpoint takes hospitals with great contracts and give them huge bonuses. Bad contracts, you don’t get ACIA. Rich get richer and poor get poorer. Reduce ACIA to grow UC….this is what they are wanting to do. </a:t>
            </a:r>
          </a:p>
          <a:p>
            <a:r>
              <a:rPr lang="en-US" dirty="0"/>
              <a:t>CHIRP takes 6 months to a year to get money. </a:t>
            </a:r>
          </a:p>
          <a:p>
            <a:r>
              <a:rPr lang="en-US" dirty="0"/>
              <a:t>Data is incorrect, none of the claims are correct……</a:t>
            </a:r>
            <a:r>
              <a:rPr lang="en-US" dirty="0" err="1"/>
              <a:t>creted</a:t>
            </a:r>
            <a:r>
              <a:rPr lang="en-US" dirty="0"/>
              <a:t> an eat what you kill. Rural protections are being geared towards pay 4 quality.</a:t>
            </a:r>
          </a:p>
        </p:txBody>
      </p:sp>
      <p:sp>
        <p:nvSpPr>
          <p:cNvPr id="4" name="Slide Number Placeholder 3"/>
          <p:cNvSpPr>
            <a:spLocks noGrp="1"/>
          </p:cNvSpPr>
          <p:nvPr>
            <p:ph type="sldNum" sz="quarter" idx="5"/>
          </p:nvPr>
        </p:nvSpPr>
        <p:spPr/>
        <p:txBody>
          <a:bodyPr/>
          <a:lstStyle/>
          <a:p>
            <a:fld id="{41BDCF1E-1724-4731-B21A-E04EB4450201}" type="slidenum">
              <a:rPr lang="en-US" smtClean="0"/>
              <a:t>8</a:t>
            </a:fld>
            <a:endParaRPr lang="en-US"/>
          </a:p>
        </p:txBody>
      </p:sp>
    </p:spTree>
    <p:extLst>
      <p:ext uri="{BB962C8B-B14F-4D97-AF65-F5344CB8AC3E}">
        <p14:creationId xmlns:p14="http://schemas.microsoft.com/office/powerpoint/2010/main" val="321136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something geared towards access to care. State of TX doesn’t really think that way. They love the buzz words, but need something to give rural stability. Bundled rates always mean less payments. </a:t>
            </a:r>
          </a:p>
        </p:txBody>
      </p:sp>
      <p:sp>
        <p:nvSpPr>
          <p:cNvPr id="4" name="Slide Number Placeholder 3"/>
          <p:cNvSpPr>
            <a:spLocks noGrp="1"/>
          </p:cNvSpPr>
          <p:nvPr>
            <p:ph type="sldNum" sz="quarter" idx="5"/>
          </p:nvPr>
        </p:nvSpPr>
        <p:spPr/>
        <p:txBody>
          <a:bodyPr/>
          <a:lstStyle/>
          <a:p>
            <a:fld id="{41BDCF1E-1724-4731-B21A-E04EB4450201}" type="slidenum">
              <a:rPr lang="en-US" smtClean="0"/>
              <a:t>10</a:t>
            </a:fld>
            <a:endParaRPr lang="en-US"/>
          </a:p>
        </p:txBody>
      </p:sp>
    </p:spTree>
    <p:extLst>
      <p:ext uri="{BB962C8B-B14F-4D97-AF65-F5344CB8AC3E}">
        <p14:creationId xmlns:p14="http://schemas.microsoft.com/office/powerpoint/2010/main" val="404668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years from now…..what does that mean….what data is still going to be available and needed. We are going to get the EAPG’s and what is the long term survival rate of that money? Something to think about and pay attention to. </a:t>
            </a:r>
          </a:p>
        </p:txBody>
      </p:sp>
      <p:sp>
        <p:nvSpPr>
          <p:cNvPr id="4" name="Slide Number Placeholder 3"/>
          <p:cNvSpPr>
            <a:spLocks noGrp="1"/>
          </p:cNvSpPr>
          <p:nvPr>
            <p:ph type="sldNum" sz="quarter" idx="5"/>
          </p:nvPr>
        </p:nvSpPr>
        <p:spPr/>
        <p:txBody>
          <a:bodyPr/>
          <a:lstStyle/>
          <a:p>
            <a:fld id="{41BDCF1E-1724-4731-B21A-E04EB4450201}" type="slidenum">
              <a:rPr lang="en-US" smtClean="0"/>
              <a:t>11</a:t>
            </a:fld>
            <a:endParaRPr lang="en-US"/>
          </a:p>
        </p:txBody>
      </p:sp>
    </p:spTree>
    <p:extLst>
      <p:ext uri="{BB962C8B-B14F-4D97-AF65-F5344CB8AC3E}">
        <p14:creationId xmlns:p14="http://schemas.microsoft.com/office/powerpoint/2010/main" val="178532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DCF1E-1724-4731-B21A-E04EB4450201}" type="slidenum">
              <a:rPr lang="en-US" smtClean="0"/>
              <a:t>17</a:t>
            </a:fld>
            <a:endParaRPr lang="en-US"/>
          </a:p>
        </p:txBody>
      </p:sp>
    </p:spTree>
    <p:extLst>
      <p:ext uri="{BB962C8B-B14F-4D97-AF65-F5344CB8AC3E}">
        <p14:creationId xmlns:p14="http://schemas.microsoft.com/office/powerpoint/2010/main" val="408507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41BDCF1E-1724-4731-B21A-E04EB4450201}" type="slidenum">
              <a:rPr lang="en-US" smtClean="0"/>
              <a:t>24</a:t>
            </a:fld>
            <a:endParaRPr lang="en-US"/>
          </a:p>
        </p:txBody>
      </p:sp>
    </p:spTree>
    <p:extLst>
      <p:ext uri="{BB962C8B-B14F-4D97-AF65-F5344CB8AC3E}">
        <p14:creationId xmlns:p14="http://schemas.microsoft.com/office/powerpoint/2010/main" val="66251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41BDCF1E-1724-4731-B21A-E04EB4450201}" type="slidenum">
              <a:rPr lang="en-US" smtClean="0"/>
              <a:t>25</a:t>
            </a:fld>
            <a:endParaRPr lang="en-US"/>
          </a:p>
        </p:txBody>
      </p:sp>
    </p:spTree>
    <p:extLst>
      <p:ext uri="{BB962C8B-B14F-4D97-AF65-F5344CB8AC3E}">
        <p14:creationId xmlns:p14="http://schemas.microsoft.com/office/powerpoint/2010/main" val="91777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69201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solidFill>
                  <a:srgbClr val="84754E"/>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61343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solidFill>
                  <a:srgbClr val="84754E"/>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258362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73396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259644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lvl1pPr>
              <a:defRPr b="0">
                <a:solidFill>
                  <a:srgbClr val="84754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298703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lvl1pPr>
              <a:defRPr b="0">
                <a:solidFill>
                  <a:srgbClr val="84754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292144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BC0-8EC1-4849-EADE-79AA18C8F1AC}"/>
              </a:ext>
            </a:extLst>
          </p:cNvPr>
          <p:cNvSpPr>
            <a:spLocks noGrp="1"/>
          </p:cNvSpPr>
          <p:nvPr>
            <p:ph type="title"/>
          </p:nvPr>
        </p:nvSpPr>
        <p:spPr/>
        <p:txBody>
          <a:bodyPr/>
          <a:lstStyle>
            <a:lvl1pPr>
              <a:defRPr b="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6331B3-5D1D-0C62-6E6F-0A81C2BF3D02}"/>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B7A6BA4-1C23-AE9D-6F45-1AC60547ADD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7378ADB-E6EC-6EF2-21EB-57605B8FE2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F2E11819-D33D-4944-5D01-3ACCAA874B5B}"/>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43F7F0A1-4C5D-FD42-C449-055F98C7AF17}"/>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336575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p>
            <a:fld id="{2EBE62F4-922B-0243-8576-4A48C4055B88}" type="datetimeFigureOut">
              <a:rPr lang="en-US" smtClean="0"/>
              <a:t>9/27/2023</a:t>
            </a:fld>
            <a:endParaRPr lang="en-US" dirty="0"/>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p>
            <a:fld id="{34E78598-2971-2442-B183-71C455DC4CB4}" type="slidenum">
              <a:rPr lang="en-US" smtClean="0"/>
              <a:t>‹#›</a:t>
            </a:fld>
            <a:endParaRPr lang="en-US" dirty="0"/>
          </a:p>
        </p:txBody>
      </p:sp>
    </p:spTree>
    <p:extLst>
      <p:ext uri="{BB962C8B-B14F-4D97-AF65-F5344CB8AC3E}">
        <p14:creationId xmlns:p14="http://schemas.microsoft.com/office/powerpoint/2010/main" val="1354791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lvl1pPr>
              <a:defRPr>
                <a:solidFill>
                  <a:srgbClr val="84754E"/>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65041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lvl1pPr>
              <a:defRPr>
                <a:solidFill>
                  <a:srgbClr val="84754E"/>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187446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solidFill>
                  <a:srgbClr val="84754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1160804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DB-4038-28D6-8A2F-AC45D28F96E9}"/>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55A818-2BDD-C526-AF45-18A0CE98709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48427-88DE-017D-DD9B-FF51B09E11FA}"/>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E3371C-36E5-D7E3-6E69-C2CB5FDFF95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88F8-CB24-84DF-73F9-7656399BF6FA}"/>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5F07C20-20C1-60FD-2332-7F376F7D18E8}"/>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8" name="Footer Placeholder 7">
            <a:extLst>
              <a:ext uri="{FF2B5EF4-FFF2-40B4-BE49-F238E27FC236}">
                <a16:creationId xmlns:a16="http://schemas.microsoft.com/office/drawing/2014/main" id="{6BA20DEF-A421-1A82-526B-C8E439B654AA}"/>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948EC626-29E3-6675-DEDA-154DCB65243E}"/>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240633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346896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lvl1pPr>
              <a:defRPr>
                <a:solidFill>
                  <a:srgbClr val="84754E"/>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59397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lvl1pPr>
              <a:defRPr>
                <a:solidFill>
                  <a:srgbClr val="84754E"/>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1748189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96E-A82A-C6C7-47B1-FE218060B43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CB689A-02D5-BE3F-8FE9-FC70ABB3F51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4" name="Footer Placeholder 3">
            <a:extLst>
              <a:ext uri="{FF2B5EF4-FFF2-40B4-BE49-F238E27FC236}">
                <a16:creationId xmlns:a16="http://schemas.microsoft.com/office/drawing/2014/main" id="{6B437E42-D9D7-0024-608C-8998484168C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A9CEA3B2-2079-8E48-769C-8DE42405467A}"/>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93207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597270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401734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182504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26A35-6507-4C5B-14FA-3DE3CC78A3B1}"/>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3" name="Footer Placeholder 2">
            <a:extLst>
              <a:ext uri="{FF2B5EF4-FFF2-40B4-BE49-F238E27FC236}">
                <a16:creationId xmlns:a16="http://schemas.microsoft.com/office/drawing/2014/main" id="{D9E6C6E5-431E-E0B2-10BA-D84A24E10E3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E09EC71A-4462-AEB9-6635-329146CA6B6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420616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47245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solidFill>
                  <a:srgbClr val="84754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121776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707589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2106987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F6F1-63D5-4910-683B-11F5C997537B}"/>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33DAA7C-6FE4-C9D7-BF9A-F10B59C5B36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5199B26-DAC0-CF01-F970-9B7EEAF91B62}"/>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B5FF9-916C-0A74-4E35-5B709233F124}"/>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A030BFC3-A119-EC53-78D2-80C5320B9AF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54B15815-56A3-B00B-F4F0-B2700667518F}"/>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271018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3935406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81810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solidFill>
                  <a:srgbClr val="84754E"/>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839823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2A59-3678-0D50-F982-7E2875C156EE}"/>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B26C41-5F3F-A7F6-7926-46BF8FC64476}"/>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33FC735-B01F-7AC3-8EE8-39C647259EE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B1D98-345E-4477-9FD2-E9BD377C11B2}"/>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6" name="Footer Placeholder 5">
            <a:extLst>
              <a:ext uri="{FF2B5EF4-FFF2-40B4-BE49-F238E27FC236}">
                <a16:creationId xmlns:a16="http://schemas.microsoft.com/office/drawing/2014/main" id="{DF3CE0DC-0A57-828B-80C0-825B86AA5EB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A6289410-0FE5-0AC6-99C1-253CE08B7298}"/>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103347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88A5-71EB-B0F9-3DA0-CD3C985AC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3E4EF4-B897-CF61-A2D6-5D1BAD0AB9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23335-4040-8B67-076B-B95148E78F23}"/>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5" name="Footer Placeholder 4">
            <a:extLst>
              <a:ext uri="{FF2B5EF4-FFF2-40B4-BE49-F238E27FC236}">
                <a16:creationId xmlns:a16="http://schemas.microsoft.com/office/drawing/2014/main" id="{22592433-F80A-8705-C024-ED117046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32D5F-CE9E-04E1-B3A8-A15E19E75A9D}"/>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109726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185E6-BFB2-F045-96B3-743295B460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70D55-6CE6-CF83-A0AC-7BD255E57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D8D93-E0FC-31CC-BD2D-29681D1AEC82}"/>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5" name="Footer Placeholder 4">
            <a:extLst>
              <a:ext uri="{FF2B5EF4-FFF2-40B4-BE49-F238E27FC236}">
                <a16:creationId xmlns:a16="http://schemas.microsoft.com/office/drawing/2014/main" id="{02810A73-DF5D-B13A-1733-660A9DF4F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1AC0B-F652-BE68-A181-E329408EE3F3}"/>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12461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89DF-32C1-DF83-DF36-69843A7648B7}"/>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2E8927-2994-0BED-2269-0525FEEEED8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3C9F06B-9151-6FEB-D9D9-4126306D0359}"/>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55A76C20-8ACB-1EB2-4B98-B01352091921}"/>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0761DA9-E8A7-3B7D-929F-B09824F9C6E0}"/>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4099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56633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lvl1pPr>
              <a:defRPr>
                <a:solidFill>
                  <a:srgbClr val="84754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5147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lvl1pPr>
              <a:defRPr>
                <a:solidFill>
                  <a:srgbClr val="84754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8275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A63-D00F-C561-A11F-07D7541F559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95E9C5-9F30-7999-C608-1FD0FD7038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E53515-0315-94E5-BA0F-C053942FD9EC}"/>
              </a:ext>
            </a:extLst>
          </p:cNvPr>
          <p:cNvSpPr>
            <a:spLocks noGrp="1"/>
          </p:cNvSpPr>
          <p:nvPr>
            <p:ph type="dt" sz="half" idx="10"/>
          </p:nvPr>
        </p:nvSpPr>
        <p:spPr/>
        <p:txBody>
          <a:bodyPr/>
          <a:lstStyle>
            <a:lvl1pPr>
              <a:defRPr>
                <a:solidFill>
                  <a:schemeClr val="tx1"/>
                </a:solidFill>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A4C2F9E0-1AA2-C137-9B95-CECD7C92DCB1}"/>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2F49C3D-E7EE-B487-84B2-E71AA3F2002C}"/>
              </a:ext>
            </a:extLst>
          </p:cNvPr>
          <p:cNvSpPr>
            <a:spLocks noGrp="1"/>
          </p:cNvSpPr>
          <p:nvPr>
            <p:ph type="sldNum" sz="quarter" idx="12"/>
          </p:nvPr>
        </p:nvSpPr>
        <p:spPr/>
        <p:txBody>
          <a:bodyPr/>
          <a:lstStyle>
            <a:lvl1pPr>
              <a:defRPr>
                <a:solidFill>
                  <a:schemeClr val="tx1"/>
                </a:solidFill>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44309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9C63-5FAD-87D1-985D-7EF71762C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E100C9-28E2-26D7-DA94-127BC3AFE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2D8CC-CA8C-208D-9D81-BE2D82F18887}"/>
              </a:ext>
            </a:extLst>
          </p:cNvPr>
          <p:cNvSpPr>
            <a:spLocks noGrp="1"/>
          </p:cNvSpPr>
          <p:nvPr>
            <p:ph type="dt" sz="half" idx="10"/>
          </p:nvPr>
        </p:nvSpPr>
        <p:spPr/>
        <p:txBody>
          <a:bodyPr/>
          <a:lstStyle/>
          <a:p>
            <a:fld id="{2EBE62F4-922B-0243-8576-4A48C4055B88}" type="datetimeFigureOut">
              <a:rPr lang="en-US" smtClean="0"/>
              <a:t>9/27/2023</a:t>
            </a:fld>
            <a:endParaRPr lang="en-US"/>
          </a:p>
        </p:txBody>
      </p:sp>
      <p:sp>
        <p:nvSpPr>
          <p:cNvPr id="5" name="Footer Placeholder 4">
            <a:extLst>
              <a:ext uri="{FF2B5EF4-FFF2-40B4-BE49-F238E27FC236}">
                <a16:creationId xmlns:a16="http://schemas.microsoft.com/office/drawing/2014/main" id="{D4CDE29D-8681-AFEC-9768-131301E48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4015F-FC12-4E6A-267D-BC24DFCEE12D}"/>
              </a:ext>
            </a:extLst>
          </p:cNvPr>
          <p:cNvSpPr>
            <a:spLocks noGrp="1"/>
          </p:cNvSpPr>
          <p:nvPr>
            <p:ph type="sldNum" sz="quarter" idx="12"/>
          </p:nvPr>
        </p:nvSpPr>
        <p:spPr/>
        <p:txBody>
          <a:bodyPr/>
          <a:lstStyle/>
          <a:p>
            <a:fld id="{34E78598-2971-2442-B183-71C455DC4CB4}" type="slidenum">
              <a:rPr lang="en-US" smtClean="0"/>
              <a:t>‹#›</a:t>
            </a:fld>
            <a:endParaRPr lang="en-US"/>
          </a:p>
        </p:txBody>
      </p:sp>
    </p:spTree>
    <p:extLst>
      <p:ext uri="{BB962C8B-B14F-4D97-AF65-F5344CB8AC3E}">
        <p14:creationId xmlns:p14="http://schemas.microsoft.com/office/powerpoint/2010/main" val="39140386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5F869-33AD-1715-A356-BE26CAC58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74DB13-3AAF-1DCB-A51F-164C01052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820FB2-6361-7A81-8944-74EB6D1CA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fld id="{2EBE62F4-922B-0243-8576-4A48C4055B88}" type="datetimeFigureOut">
              <a:rPr lang="en-US" smtClean="0"/>
              <a:pPr/>
              <a:t>9/27/2023</a:t>
            </a:fld>
            <a:endParaRPr lang="en-US" dirty="0"/>
          </a:p>
        </p:txBody>
      </p:sp>
      <p:sp>
        <p:nvSpPr>
          <p:cNvPr id="5" name="Footer Placeholder 4">
            <a:extLst>
              <a:ext uri="{FF2B5EF4-FFF2-40B4-BE49-F238E27FC236}">
                <a16:creationId xmlns:a16="http://schemas.microsoft.com/office/drawing/2014/main" id="{EB2C48FD-9CBE-291A-6305-E7612335A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735D734-7FA2-9557-188A-68BFAB8C3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34E78598-2971-2442-B183-71C455DC4CB4}" type="slidenum">
              <a:rPr lang="en-US" smtClean="0"/>
              <a:pPr/>
              <a:t>‹#›</a:t>
            </a:fld>
            <a:endParaRPr lang="en-US" dirty="0"/>
          </a:p>
        </p:txBody>
      </p:sp>
    </p:spTree>
    <p:extLst>
      <p:ext uri="{BB962C8B-B14F-4D97-AF65-F5344CB8AC3E}">
        <p14:creationId xmlns:p14="http://schemas.microsoft.com/office/powerpoint/2010/main" val="3087382276"/>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79" r:id="rId4"/>
    <p:sldLayoutId id="2147483650" r:id="rId5"/>
    <p:sldLayoutId id="2147483660" r:id="rId6"/>
    <p:sldLayoutId id="2147483666" r:id="rId7"/>
    <p:sldLayoutId id="2147483672" r:id="rId8"/>
    <p:sldLayoutId id="2147483651" r:id="rId9"/>
    <p:sldLayoutId id="2147483681" r:id="rId10"/>
    <p:sldLayoutId id="2147483682" r:id="rId11"/>
    <p:sldLayoutId id="2147483683" r:id="rId12"/>
    <p:sldLayoutId id="2147483652" r:id="rId13"/>
    <p:sldLayoutId id="2147483661" r:id="rId14"/>
    <p:sldLayoutId id="2147483667" r:id="rId15"/>
    <p:sldLayoutId id="2147483673" r:id="rId16"/>
    <p:sldLayoutId id="2147483653" r:id="rId17"/>
    <p:sldLayoutId id="2147483684" r:id="rId18"/>
    <p:sldLayoutId id="2147483685" r:id="rId19"/>
    <p:sldLayoutId id="2147483686" r:id="rId20"/>
    <p:sldLayoutId id="2147483654" r:id="rId21"/>
    <p:sldLayoutId id="2147483665" r:id="rId22"/>
    <p:sldLayoutId id="2147483668" r:id="rId23"/>
    <p:sldLayoutId id="2147483674" r:id="rId24"/>
    <p:sldLayoutId id="2147483655" r:id="rId25"/>
    <p:sldLayoutId id="2147483662" r:id="rId26"/>
    <p:sldLayoutId id="2147483680" r:id="rId27"/>
    <p:sldLayoutId id="2147483669" r:id="rId28"/>
    <p:sldLayoutId id="2147483656" r:id="rId29"/>
    <p:sldLayoutId id="2147483663" r:id="rId30"/>
    <p:sldLayoutId id="2147483670" r:id="rId31"/>
    <p:sldLayoutId id="2147483675" r:id="rId32"/>
    <p:sldLayoutId id="2147483657" r:id="rId33"/>
    <p:sldLayoutId id="2147483664" r:id="rId34"/>
    <p:sldLayoutId id="2147483671" r:id="rId35"/>
    <p:sldLayoutId id="2147483676" r:id="rId36"/>
    <p:sldLayoutId id="2147483658" r:id="rId37"/>
    <p:sldLayoutId id="2147483659" r:id="rId38"/>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hyperlink" Target="mailto:PFD_LFM@hhs.Texas.gov" TargetMode="External"/><Relationship Id="rId5" Type="http://schemas.openxmlformats.org/officeDocument/2006/relationships/hyperlink" Target="https://pfd.hhs.texas.gov/local-funds-monitoring" TargetMode="Externa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8.xml"/><Relationship Id="rId5" Type="http://schemas.openxmlformats.org/officeDocument/2006/relationships/image" Target="../media/image15.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hemeOverride" Target="../theme/themeOverride9.xml"/><Relationship Id="rId5" Type="http://schemas.openxmlformats.org/officeDocument/2006/relationships/image" Target="../media/image16.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hemeOverride" Target="../theme/themeOverride14.xml"/><Relationship Id="rId5" Type="http://schemas.openxmlformats.org/officeDocument/2006/relationships/hyperlink" Target="https://ratings.leapfroggroup.org/" TargetMode="Externa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hemeOverride" Target="../theme/themeOverride25.xml"/><Relationship Id="rId5" Type="http://schemas.openxmlformats.org/officeDocument/2006/relationships/hyperlink" Target="https://register.gotowebinar.com/register/2430617121739640157" TargetMode="Externa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hemeOverride" Target="../theme/themeOverride26.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hemeOverride" Target="../theme/themeOverride27.xml"/><Relationship Id="rId4" Type="http://schemas.openxmlformats.org/officeDocument/2006/relationships/hyperlink" Target="mailto:sherrip@dhcg.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hemeOverride" Target="../theme/themeOverride28.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hemeOverride" Target="../theme/themeOverride29.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hemeOverride" Target="../theme/themeOverride30.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hemeOverride" Target="../theme/themeOverride3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hemeOverride" Target="../theme/themeOverride3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35BFA-09C7-EE4F-7E86-5F66754ECB6F}"/>
              </a:ext>
            </a:extLst>
          </p:cNvPr>
          <p:cNvPicPr>
            <a:picLocks noChangeAspect="1"/>
          </p:cNvPicPr>
          <p:nvPr/>
        </p:nvPicPr>
        <p:blipFill>
          <a:blip r:embed="rId2"/>
          <a:stretch>
            <a:fillRect/>
          </a:stretch>
        </p:blipFill>
        <p:spPr>
          <a:xfrm>
            <a:off x="873280" y="616371"/>
            <a:ext cx="10669986" cy="1611137"/>
          </a:xfrm>
          <a:prstGeom prst="rect">
            <a:avLst/>
          </a:prstGeom>
        </p:spPr>
      </p:pic>
      <p:sp>
        <p:nvSpPr>
          <p:cNvPr id="2" name="Title 1">
            <a:extLst>
              <a:ext uri="{FF2B5EF4-FFF2-40B4-BE49-F238E27FC236}">
                <a16:creationId xmlns:a16="http://schemas.microsoft.com/office/drawing/2014/main" id="{4A0515E9-2208-1075-05B5-58FF54915571}"/>
              </a:ext>
            </a:extLst>
          </p:cNvPr>
          <p:cNvSpPr>
            <a:spLocks noGrp="1"/>
          </p:cNvSpPr>
          <p:nvPr>
            <p:ph type="ctrTitle"/>
          </p:nvPr>
        </p:nvSpPr>
        <p:spPr>
          <a:xfrm>
            <a:off x="1524000" y="2102751"/>
            <a:ext cx="9144000" cy="2268081"/>
          </a:xfrm>
        </p:spPr>
        <p:txBody>
          <a:bodyPr/>
          <a:lstStyle/>
          <a:p>
            <a:r>
              <a:rPr lang="en-US" sz="6000" dirty="0"/>
              <a:t>TORCH Conference</a:t>
            </a:r>
            <a:br>
              <a:rPr lang="en-US" sz="6000" dirty="0"/>
            </a:br>
            <a:r>
              <a:rPr lang="en-US" sz="6000" dirty="0"/>
              <a:t>Fall 2023</a:t>
            </a:r>
            <a:endParaRPr lang="en-US" dirty="0"/>
          </a:p>
        </p:txBody>
      </p:sp>
      <p:sp>
        <p:nvSpPr>
          <p:cNvPr id="4" name="Subtitle 3">
            <a:extLst>
              <a:ext uri="{FF2B5EF4-FFF2-40B4-BE49-F238E27FC236}">
                <a16:creationId xmlns:a16="http://schemas.microsoft.com/office/drawing/2014/main" id="{58EEBA75-0B9B-28D4-020F-F54C6D9982E9}"/>
              </a:ext>
            </a:extLst>
          </p:cNvPr>
          <p:cNvSpPr>
            <a:spLocks noGrp="1"/>
          </p:cNvSpPr>
          <p:nvPr>
            <p:ph type="subTitle" idx="1"/>
          </p:nvPr>
        </p:nvSpPr>
        <p:spPr>
          <a:xfrm>
            <a:off x="1524000" y="4816316"/>
            <a:ext cx="9144000" cy="1655762"/>
          </a:xfrm>
        </p:spPr>
        <p:txBody>
          <a:bodyPr/>
          <a:lstStyle/>
          <a:p>
            <a:endParaRPr lang="en-US" dirty="0"/>
          </a:p>
        </p:txBody>
      </p:sp>
    </p:spTree>
    <p:extLst>
      <p:ext uri="{BB962C8B-B14F-4D97-AF65-F5344CB8AC3E}">
        <p14:creationId xmlns:p14="http://schemas.microsoft.com/office/powerpoint/2010/main" val="363428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3299-2ADD-B84B-AD6F-5E4F65929C0E}"/>
              </a:ext>
            </a:extLst>
          </p:cNvPr>
          <p:cNvSpPr>
            <a:spLocks noGrp="1"/>
          </p:cNvSpPr>
          <p:nvPr>
            <p:ph type="title"/>
          </p:nvPr>
        </p:nvSpPr>
        <p:spPr/>
        <p:txBody>
          <a:bodyPr/>
          <a:lstStyle/>
          <a:p>
            <a:r>
              <a:rPr lang="en-US" dirty="0"/>
              <a:t>Program Changes, Continued</a:t>
            </a:r>
          </a:p>
        </p:txBody>
      </p:sp>
      <p:sp>
        <p:nvSpPr>
          <p:cNvPr id="3" name="Content Placeholder 2">
            <a:extLst>
              <a:ext uri="{FF2B5EF4-FFF2-40B4-BE49-F238E27FC236}">
                <a16:creationId xmlns:a16="http://schemas.microsoft.com/office/drawing/2014/main" id="{86B798AA-5D93-A7CF-4834-84C7FD21259A}"/>
              </a:ext>
            </a:extLst>
          </p:cNvPr>
          <p:cNvSpPr>
            <a:spLocks noGrp="1"/>
          </p:cNvSpPr>
          <p:nvPr>
            <p:ph idx="1"/>
          </p:nvPr>
        </p:nvSpPr>
        <p:spPr>
          <a:xfrm>
            <a:off x="838200" y="1541583"/>
            <a:ext cx="10515600" cy="4670892"/>
          </a:xfrm>
        </p:spPr>
        <p:txBody>
          <a:bodyPr>
            <a:normAutofit fontScale="92500" lnSpcReduction="10000"/>
          </a:bodyPr>
          <a:lstStyle/>
          <a:p>
            <a:r>
              <a:rPr lang="en-US" dirty="0"/>
              <a:t>Possible protections for rural are based on new “B” programs – P4Q</a:t>
            </a:r>
          </a:p>
          <a:p>
            <a:pPr lvl="1"/>
            <a:r>
              <a:rPr lang="en-US" dirty="0"/>
              <a:t>The P4Q like all programs require substantial </a:t>
            </a:r>
            <a:r>
              <a:rPr lang="en-US" dirty="0" err="1"/>
              <a:t>IGT’s</a:t>
            </a:r>
            <a:endParaRPr lang="en-US" dirty="0"/>
          </a:p>
          <a:p>
            <a:pPr lvl="1"/>
            <a:r>
              <a:rPr lang="en-US" dirty="0"/>
              <a:t>There is a push to NOT have this be 6 months or more out.</a:t>
            </a:r>
          </a:p>
          <a:p>
            <a:r>
              <a:rPr lang="en-US" dirty="0"/>
              <a:t>The incentives will change over time, as once the APC/</a:t>
            </a:r>
            <a:r>
              <a:rPr lang="en-US" dirty="0" err="1"/>
              <a:t>EAPG</a:t>
            </a:r>
            <a:r>
              <a:rPr lang="en-US" dirty="0"/>
              <a:t> is adopted, CMS will require a new incentive.</a:t>
            </a:r>
          </a:p>
          <a:p>
            <a:pPr lvl="1"/>
            <a:r>
              <a:rPr lang="en-US" dirty="0"/>
              <a:t>These programs never get easier</a:t>
            </a:r>
          </a:p>
          <a:p>
            <a:pPr lvl="1"/>
            <a:r>
              <a:rPr lang="en-US" dirty="0"/>
              <a:t>For rural we really need something for network adequacy</a:t>
            </a:r>
          </a:p>
          <a:p>
            <a:pPr lvl="2"/>
            <a:r>
              <a:rPr lang="en-US" dirty="0"/>
              <a:t>Like </a:t>
            </a:r>
            <a:r>
              <a:rPr lang="en-US" dirty="0" err="1"/>
              <a:t>DSRIP</a:t>
            </a:r>
            <a:r>
              <a:rPr lang="en-US" dirty="0"/>
              <a:t> for specific programs and access</a:t>
            </a:r>
          </a:p>
          <a:p>
            <a:pPr lvl="2"/>
            <a:r>
              <a:rPr lang="en-US" dirty="0"/>
              <a:t>Something that is stable and consistent</a:t>
            </a:r>
          </a:p>
          <a:p>
            <a:r>
              <a:rPr lang="en-US" dirty="0"/>
              <a:t>We really need ideas and data to support this.</a:t>
            </a:r>
          </a:p>
          <a:p>
            <a:pPr lvl="1"/>
            <a:r>
              <a:rPr lang="en-US" dirty="0"/>
              <a:t>Aging Medical staff? </a:t>
            </a:r>
          </a:p>
          <a:p>
            <a:pPr lvl="1"/>
            <a:r>
              <a:rPr lang="en-US" dirty="0"/>
              <a:t>Other barriers.</a:t>
            </a:r>
          </a:p>
          <a:p>
            <a:pPr lvl="1"/>
            <a:r>
              <a:rPr lang="en-US" dirty="0"/>
              <a:t>Wish we could do something for CAH / REH make whole payments.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2045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26CF-35D1-837F-AA8F-1E8A56A9F33E}"/>
              </a:ext>
            </a:extLst>
          </p:cNvPr>
          <p:cNvSpPr>
            <a:spLocks noGrp="1"/>
          </p:cNvSpPr>
          <p:nvPr>
            <p:ph type="title"/>
          </p:nvPr>
        </p:nvSpPr>
        <p:spPr/>
        <p:txBody>
          <a:bodyPr>
            <a:normAutofit/>
          </a:bodyPr>
          <a:lstStyle/>
          <a:p>
            <a:pPr lvl="0"/>
            <a:r>
              <a:rPr lang="en-US" dirty="0"/>
              <a:t>APC/EAPG </a:t>
            </a:r>
          </a:p>
        </p:txBody>
      </p:sp>
      <p:sp>
        <p:nvSpPr>
          <p:cNvPr id="3" name="Content Placeholder 2">
            <a:extLst>
              <a:ext uri="{FF2B5EF4-FFF2-40B4-BE49-F238E27FC236}">
                <a16:creationId xmlns:a16="http://schemas.microsoft.com/office/drawing/2014/main" id="{B00C8BAC-82DC-4FFB-2A05-2C00681F8586}"/>
              </a:ext>
            </a:extLst>
          </p:cNvPr>
          <p:cNvSpPr>
            <a:spLocks noGrp="1"/>
          </p:cNvSpPr>
          <p:nvPr>
            <p:ph idx="1"/>
          </p:nvPr>
        </p:nvSpPr>
        <p:spPr/>
        <p:txBody>
          <a:bodyPr/>
          <a:lstStyle/>
          <a:p>
            <a:pPr lvl="0"/>
            <a:r>
              <a:rPr lang="en-US" dirty="0"/>
              <a:t>Outpatient changes will have serious reductions to rural, unless they somehow protect rural populations.</a:t>
            </a:r>
          </a:p>
          <a:p>
            <a:pPr lvl="0"/>
            <a:r>
              <a:rPr lang="en-US" dirty="0"/>
              <a:t>Bundled rates usually always means less payment.</a:t>
            </a:r>
          </a:p>
          <a:p>
            <a:pPr lvl="0"/>
            <a:r>
              <a:rPr lang="en-US" dirty="0" err="1"/>
              <a:t>EAPG</a:t>
            </a:r>
            <a:r>
              <a:rPr lang="en-US" dirty="0"/>
              <a:t> in other states has resulted in lower Medicaid spending.</a:t>
            </a:r>
          </a:p>
          <a:p>
            <a:pPr lvl="0"/>
            <a:r>
              <a:rPr lang="en-US" dirty="0"/>
              <a:t>It is not clear how they will design a rural protection in the proposal.</a:t>
            </a:r>
          </a:p>
          <a:p>
            <a:pPr lvl="0"/>
            <a:r>
              <a:rPr lang="en-US" dirty="0"/>
              <a:t>Protections in a base year, do not account for the variable rural outpatient utilization.</a:t>
            </a:r>
          </a:p>
          <a:p>
            <a:pPr lvl="1"/>
            <a:r>
              <a:rPr lang="en-US" dirty="0"/>
              <a:t>Rural is just not </a:t>
            </a:r>
            <a:r>
              <a:rPr lang="en-US" dirty="0" err="1"/>
              <a:t>consistant</a:t>
            </a:r>
            <a:endParaRPr lang="en-US" dirty="0"/>
          </a:p>
        </p:txBody>
      </p:sp>
    </p:spTree>
    <p:extLst>
      <p:ext uri="{BB962C8B-B14F-4D97-AF65-F5344CB8AC3E}">
        <p14:creationId xmlns:p14="http://schemas.microsoft.com/office/powerpoint/2010/main" val="271694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a:t>CHARITY</a:t>
            </a:r>
          </a:p>
        </p:txBody>
      </p:sp>
    </p:spTree>
    <p:extLst>
      <p:ext uri="{BB962C8B-B14F-4D97-AF65-F5344CB8AC3E}">
        <p14:creationId xmlns:p14="http://schemas.microsoft.com/office/powerpoint/2010/main" val="194373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Charity Updates</a:t>
            </a:r>
            <a:endParaRPr lang="en-US" sz="2000" dirty="0"/>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690688"/>
            <a:ext cx="10515600" cy="4351338"/>
          </a:xfrm>
        </p:spPr>
        <p:txBody>
          <a:bodyPr>
            <a:normAutofit/>
          </a:bodyPr>
          <a:lstStyle/>
          <a:p>
            <a:pPr lvl="1"/>
            <a:r>
              <a:rPr lang="en-US" dirty="0"/>
              <a:t>HHSC is pursuing an 1115 Waiver amendment to allow the UC pool to be resized based on 2025 data</a:t>
            </a:r>
          </a:p>
          <a:p>
            <a:pPr lvl="2"/>
            <a:r>
              <a:rPr lang="en-US" dirty="0"/>
              <a:t>This means we can take steps to maximize the UC pool size</a:t>
            </a:r>
          </a:p>
          <a:p>
            <a:pPr lvl="3"/>
            <a:r>
              <a:rPr lang="en-US" dirty="0"/>
              <a:t>Increased FPL in charity policies</a:t>
            </a:r>
          </a:p>
          <a:p>
            <a:pPr lvl="3"/>
            <a:r>
              <a:rPr lang="en-US" dirty="0"/>
              <a:t>Catastrophic Language</a:t>
            </a:r>
          </a:p>
          <a:p>
            <a:pPr lvl="3"/>
            <a:r>
              <a:rPr lang="en-US" dirty="0"/>
              <a:t>Write off all services and charges with the exception of professional fees &amp; ambulance (we’ve already made this adjustment in the Clearfork Data Platform for hosted clients)</a:t>
            </a:r>
          </a:p>
          <a:p>
            <a:pPr marL="1371600" lvl="3" indent="0">
              <a:buNone/>
            </a:pPr>
            <a:endParaRPr lang="en-US" dirty="0"/>
          </a:p>
          <a:p>
            <a:pPr lvl="1"/>
            <a:r>
              <a:rPr lang="en-US" dirty="0"/>
              <a:t>Charity Policy must be approved by the board each year – new audit requirement.</a:t>
            </a:r>
          </a:p>
          <a:p>
            <a:pPr marL="914400" lvl="2" indent="0">
              <a:buNone/>
            </a:pPr>
            <a:endParaRPr lang="en-US" dirty="0"/>
          </a:p>
        </p:txBody>
      </p:sp>
    </p:spTree>
    <p:extLst>
      <p:ext uri="{BB962C8B-B14F-4D97-AF65-F5344CB8AC3E}">
        <p14:creationId xmlns:p14="http://schemas.microsoft.com/office/powerpoint/2010/main" val="342797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CF5D-2AED-3C28-AC03-18D71B026FF7}"/>
              </a:ext>
            </a:extLst>
          </p:cNvPr>
          <p:cNvSpPr>
            <a:spLocks noGrp="1"/>
          </p:cNvSpPr>
          <p:nvPr>
            <p:ph type="title"/>
          </p:nvPr>
        </p:nvSpPr>
        <p:spPr/>
        <p:txBody>
          <a:bodyPr/>
          <a:lstStyle/>
          <a:p>
            <a:r>
              <a:rPr lang="en-US" dirty="0">
                <a:latin typeface="Century Gothic" panose="020B0502020202020204" pitchFamily="34" charset="0"/>
              </a:rPr>
              <a:t>Common Mistakes Seen with Charity</a:t>
            </a:r>
            <a:endParaRPr lang="en-US" dirty="0"/>
          </a:p>
        </p:txBody>
      </p:sp>
      <p:sp>
        <p:nvSpPr>
          <p:cNvPr id="3" name="Content Placeholder 2">
            <a:extLst>
              <a:ext uri="{FF2B5EF4-FFF2-40B4-BE49-F238E27FC236}">
                <a16:creationId xmlns:a16="http://schemas.microsoft.com/office/drawing/2014/main" id="{0EEAA53C-A130-A68B-8415-5EE58ED266B2}"/>
              </a:ext>
            </a:extLst>
          </p:cNvPr>
          <p:cNvSpPr>
            <a:spLocks noGrp="1"/>
          </p:cNvSpPr>
          <p:nvPr>
            <p:ph idx="1"/>
          </p:nvPr>
        </p:nvSpPr>
        <p:spPr>
          <a:xfrm>
            <a:off x="838200" y="1690688"/>
            <a:ext cx="10515600" cy="4351338"/>
          </a:xfrm>
        </p:spPr>
        <p:txBody>
          <a:bodyPr>
            <a:normAutofit fontScale="92500"/>
          </a:bodyPr>
          <a:lstStyle/>
          <a:p>
            <a:r>
              <a:rPr lang="en-US" dirty="0">
                <a:latin typeface="Century Gothic" panose="020B0502020202020204" pitchFamily="34" charset="0"/>
              </a:rPr>
              <a:t>Business office needs to know the importance &amp; the how</a:t>
            </a:r>
          </a:p>
          <a:p>
            <a:r>
              <a:rPr lang="en-US" dirty="0">
                <a:latin typeface="Century Gothic" panose="020B0502020202020204" pitchFamily="34" charset="0"/>
              </a:rPr>
              <a:t>Charges must be brought back to GROSS</a:t>
            </a:r>
          </a:p>
          <a:p>
            <a:pPr lvl="1">
              <a:buFont typeface="Arial" panose="020B0604020202020204" pitchFamily="34" charset="0"/>
              <a:buChar char="•"/>
            </a:pPr>
            <a:r>
              <a:rPr lang="en-US" dirty="0">
                <a:latin typeface="Century Gothic" panose="020B0502020202020204" pitchFamily="34" charset="0"/>
              </a:rPr>
              <a:t>Any adjustments reversed </a:t>
            </a:r>
            <a:r>
              <a:rPr lang="en-US" dirty="0">
                <a:latin typeface="Century Gothic" panose="020B0502020202020204" pitchFamily="34" charset="0"/>
                <a:sym typeface="Wingdings" panose="05000000000000000000" pitchFamily="2" charset="2"/>
              </a:rPr>
              <a:t> this includes Bad Debt</a:t>
            </a:r>
            <a:endParaRPr lang="en-US" dirty="0">
              <a:latin typeface="Century Gothic" panose="020B0502020202020204" pitchFamily="34" charset="0"/>
            </a:endParaRPr>
          </a:p>
          <a:p>
            <a:pPr lvl="1">
              <a:buFont typeface="Arial" panose="020B0604020202020204" pitchFamily="34" charset="0"/>
              <a:buChar char="•"/>
            </a:pPr>
            <a:r>
              <a:rPr lang="en-US" dirty="0">
                <a:latin typeface="Century Gothic" panose="020B0502020202020204" pitchFamily="34" charset="0"/>
              </a:rPr>
              <a:t>Any discounts reversed </a:t>
            </a:r>
          </a:p>
          <a:p>
            <a:pPr lvl="1">
              <a:buFont typeface="Arial" panose="020B0604020202020204" pitchFamily="34" charset="0"/>
              <a:buChar char="•"/>
            </a:pPr>
            <a:r>
              <a:rPr lang="en-US" dirty="0">
                <a:latin typeface="Century Gothic" panose="020B0502020202020204" pitchFamily="34" charset="0"/>
              </a:rPr>
              <a:t>Payments are net</a:t>
            </a:r>
          </a:p>
          <a:p>
            <a:pPr lvl="1">
              <a:buFont typeface="Arial" panose="020B0604020202020204" pitchFamily="34" charset="0"/>
              <a:buChar char="•"/>
            </a:pPr>
            <a:r>
              <a:rPr lang="en-US" b="1" dirty="0">
                <a:latin typeface="Century Gothic" panose="020B0502020202020204" pitchFamily="34" charset="0"/>
              </a:rPr>
              <a:t>Account must then be written off by FYE </a:t>
            </a:r>
            <a:r>
              <a:rPr lang="en-US" b="1" dirty="0">
                <a:solidFill>
                  <a:srgbClr val="FF0000"/>
                </a:solidFill>
                <a:latin typeface="Century Gothic" panose="020B0502020202020204" pitchFamily="34" charset="0"/>
              </a:rPr>
              <a:t>--- or does it?</a:t>
            </a:r>
          </a:p>
          <a:p>
            <a:pPr lvl="2">
              <a:buFont typeface="Courier New" panose="02070309020205020404" pitchFamily="49" charset="0"/>
              <a:buChar char="o"/>
            </a:pPr>
            <a:r>
              <a:rPr lang="en-US" b="1" dirty="0">
                <a:latin typeface="Century Gothic" panose="020B0502020202020204" pitchFamily="34" charset="0"/>
              </a:rPr>
              <a:t>Consistent &amp; Constant Review of Charity is a must</a:t>
            </a:r>
          </a:p>
          <a:p>
            <a:pPr lvl="2">
              <a:buFont typeface="Courier New" panose="02070309020205020404" pitchFamily="49" charset="0"/>
              <a:buChar char="o"/>
            </a:pPr>
            <a:r>
              <a:rPr lang="en-US" b="1" dirty="0">
                <a:latin typeface="Century Gothic" panose="020B0502020202020204" pitchFamily="34" charset="0"/>
              </a:rPr>
              <a:t>Don’t wait until end of fiscal year due to the weighting mechanism at UC Audit</a:t>
            </a:r>
          </a:p>
          <a:p>
            <a:pPr lvl="2">
              <a:buFont typeface="Courier New" panose="02070309020205020404" pitchFamily="49" charset="0"/>
              <a:buChar char="o"/>
            </a:pPr>
            <a:endParaRPr lang="en-US" b="1" dirty="0">
              <a:latin typeface="Century Gothic" panose="020B0502020202020204" pitchFamily="34" charset="0"/>
            </a:endParaRPr>
          </a:p>
          <a:p>
            <a:r>
              <a:rPr lang="en-US" dirty="0">
                <a:latin typeface="Century Gothic" panose="020B0502020202020204" pitchFamily="34" charset="0"/>
              </a:rPr>
              <a:t>UC Application completed based on FYE data</a:t>
            </a:r>
          </a:p>
          <a:p>
            <a:r>
              <a:rPr lang="en-US" dirty="0">
                <a:latin typeface="Century Gothic" panose="020B0502020202020204" pitchFamily="34" charset="0"/>
              </a:rPr>
              <a:t>UC Audit based on Federal FYE (Oct – Sept)</a:t>
            </a:r>
          </a:p>
          <a:p>
            <a:endParaRPr lang="en-US" dirty="0"/>
          </a:p>
        </p:txBody>
      </p:sp>
    </p:spTree>
    <p:extLst>
      <p:ext uri="{BB962C8B-B14F-4D97-AF65-F5344CB8AC3E}">
        <p14:creationId xmlns:p14="http://schemas.microsoft.com/office/powerpoint/2010/main" val="429309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Tools to Help - Charity Policy Analyzer</a:t>
            </a:r>
            <a:endParaRPr lang="en-US" sz="2000" dirty="0"/>
          </a:p>
        </p:txBody>
      </p:sp>
      <p:pic>
        <p:nvPicPr>
          <p:cNvPr id="4" name="Picture 3">
            <a:extLst>
              <a:ext uri="{FF2B5EF4-FFF2-40B4-BE49-F238E27FC236}">
                <a16:creationId xmlns:a16="http://schemas.microsoft.com/office/drawing/2014/main" id="{4ED5902C-7E43-2DB6-7CD9-4132195AF6F9}"/>
              </a:ext>
            </a:extLst>
          </p:cNvPr>
          <p:cNvPicPr>
            <a:picLocks noChangeAspect="1"/>
          </p:cNvPicPr>
          <p:nvPr/>
        </p:nvPicPr>
        <p:blipFill>
          <a:blip r:embed="rId2"/>
          <a:stretch>
            <a:fillRect/>
          </a:stretch>
        </p:blipFill>
        <p:spPr>
          <a:xfrm>
            <a:off x="1345724" y="2075427"/>
            <a:ext cx="9884600" cy="3931490"/>
          </a:xfrm>
          <a:prstGeom prst="rect">
            <a:avLst/>
          </a:prstGeom>
        </p:spPr>
      </p:pic>
      <p:sp>
        <p:nvSpPr>
          <p:cNvPr id="8" name="Rectangle: Rounded Corners 7">
            <a:extLst>
              <a:ext uri="{FF2B5EF4-FFF2-40B4-BE49-F238E27FC236}">
                <a16:creationId xmlns:a16="http://schemas.microsoft.com/office/drawing/2014/main" id="{4BBDE1E2-C6D3-F3BB-56CA-6C58FF110CE1}"/>
              </a:ext>
            </a:extLst>
          </p:cNvPr>
          <p:cNvSpPr/>
          <p:nvPr/>
        </p:nvSpPr>
        <p:spPr>
          <a:xfrm>
            <a:off x="772700" y="1576734"/>
            <a:ext cx="1493520" cy="612648"/>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Select an FPL </a:t>
            </a:r>
          </a:p>
        </p:txBody>
      </p:sp>
      <p:sp>
        <p:nvSpPr>
          <p:cNvPr id="9" name="Rectangle: Rounded Corners 8">
            <a:extLst>
              <a:ext uri="{FF2B5EF4-FFF2-40B4-BE49-F238E27FC236}">
                <a16:creationId xmlns:a16="http://schemas.microsoft.com/office/drawing/2014/main" id="{C679191D-60EE-03B5-F2B2-7FB149F3114D}"/>
              </a:ext>
            </a:extLst>
          </p:cNvPr>
          <p:cNvSpPr/>
          <p:nvPr/>
        </p:nvSpPr>
        <p:spPr>
          <a:xfrm>
            <a:off x="6969284" y="1484063"/>
            <a:ext cx="2311876" cy="963791"/>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See Incremental and New Total Charity</a:t>
            </a:r>
          </a:p>
        </p:txBody>
      </p:sp>
      <p:sp>
        <p:nvSpPr>
          <p:cNvPr id="10" name="Rectangle: Rounded Corners 9">
            <a:extLst>
              <a:ext uri="{FF2B5EF4-FFF2-40B4-BE49-F238E27FC236}">
                <a16:creationId xmlns:a16="http://schemas.microsoft.com/office/drawing/2014/main" id="{F164B1E1-62E6-A961-40C9-B919222D4A0F}"/>
              </a:ext>
            </a:extLst>
          </p:cNvPr>
          <p:cNvSpPr/>
          <p:nvPr/>
        </p:nvSpPr>
        <p:spPr>
          <a:xfrm>
            <a:off x="4863116" y="5668967"/>
            <a:ext cx="2311876" cy="963791"/>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See sensitivity at various levels</a:t>
            </a:r>
          </a:p>
        </p:txBody>
      </p:sp>
      <p:cxnSp>
        <p:nvCxnSpPr>
          <p:cNvPr id="12" name="Straight Arrow Connector 11">
            <a:extLst>
              <a:ext uri="{FF2B5EF4-FFF2-40B4-BE49-F238E27FC236}">
                <a16:creationId xmlns:a16="http://schemas.microsoft.com/office/drawing/2014/main" id="{2D0061CE-75AC-F258-28D1-BAA6F9B60DF4}"/>
              </a:ext>
            </a:extLst>
          </p:cNvPr>
          <p:cNvCxnSpPr>
            <a:cxnSpLocks/>
          </p:cNvCxnSpPr>
          <p:nvPr/>
        </p:nvCxnSpPr>
        <p:spPr>
          <a:xfrm>
            <a:off x="2185416" y="2075427"/>
            <a:ext cx="1874520" cy="1320202"/>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EC9416-2870-A3C2-5166-A61CA8F43858}"/>
              </a:ext>
            </a:extLst>
          </p:cNvPr>
          <p:cNvCxnSpPr>
            <a:cxnSpLocks/>
          </p:cNvCxnSpPr>
          <p:nvPr/>
        </p:nvCxnSpPr>
        <p:spPr>
          <a:xfrm flipH="1">
            <a:off x="7174992" y="2447854"/>
            <a:ext cx="957074" cy="384739"/>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2197A6-9A74-8104-870E-73923DA26968}"/>
              </a:ext>
            </a:extLst>
          </p:cNvPr>
          <p:cNvCxnSpPr>
            <a:cxnSpLocks/>
            <a:stCxn id="9" idx="2"/>
          </p:cNvCxnSpPr>
          <p:nvPr/>
        </p:nvCxnSpPr>
        <p:spPr>
          <a:xfrm>
            <a:off x="8125222" y="2447854"/>
            <a:ext cx="753602" cy="384739"/>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B7FB3F6-111D-13E3-C2F1-498E6968CE7F}"/>
              </a:ext>
            </a:extLst>
          </p:cNvPr>
          <p:cNvCxnSpPr>
            <a:cxnSpLocks/>
            <a:stCxn id="9" idx="2"/>
          </p:cNvCxnSpPr>
          <p:nvPr/>
        </p:nvCxnSpPr>
        <p:spPr>
          <a:xfrm flipH="1">
            <a:off x="5385816" y="2447854"/>
            <a:ext cx="2739406" cy="1767530"/>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8986FB2-64CF-C0B0-8A23-5506E71A4660}"/>
              </a:ext>
            </a:extLst>
          </p:cNvPr>
          <p:cNvCxnSpPr>
            <a:cxnSpLocks/>
            <a:stCxn id="10" idx="3"/>
          </p:cNvCxnSpPr>
          <p:nvPr/>
        </p:nvCxnSpPr>
        <p:spPr>
          <a:xfrm flipV="1">
            <a:off x="7174992" y="5175504"/>
            <a:ext cx="1209278" cy="975359"/>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2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Tools to Help – </a:t>
            </a:r>
            <a:r>
              <a:rPr lang="en-US" dirty="0">
                <a:latin typeface="Century Gothic" panose="020B0502020202020204" pitchFamily="34" charset="0"/>
              </a:rPr>
              <a:t>Charity Tracker</a:t>
            </a:r>
            <a:endParaRPr lang="en-US" dirty="0"/>
          </a:p>
        </p:txBody>
      </p:sp>
      <p:pic>
        <p:nvPicPr>
          <p:cNvPr id="8" name="Picture 7">
            <a:extLst>
              <a:ext uri="{FF2B5EF4-FFF2-40B4-BE49-F238E27FC236}">
                <a16:creationId xmlns:a16="http://schemas.microsoft.com/office/drawing/2014/main" id="{2D63B206-C374-936F-EDE7-AD042B2352A6}"/>
              </a:ext>
            </a:extLst>
          </p:cNvPr>
          <p:cNvPicPr>
            <a:picLocks noChangeAspect="1"/>
          </p:cNvPicPr>
          <p:nvPr/>
        </p:nvPicPr>
        <p:blipFill>
          <a:blip r:embed="rId2"/>
          <a:stretch>
            <a:fillRect/>
          </a:stretch>
        </p:blipFill>
        <p:spPr>
          <a:xfrm>
            <a:off x="5608336" y="3960944"/>
            <a:ext cx="6164501" cy="2449000"/>
          </a:xfrm>
          <a:prstGeom prst="rect">
            <a:avLst/>
          </a:prstGeom>
          <a:noFill/>
          <a:ln>
            <a:solidFill>
              <a:schemeClr val="tx1"/>
            </a:solidFill>
          </a:ln>
        </p:spPr>
      </p:pic>
      <p:pic>
        <p:nvPicPr>
          <p:cNvPr id="10" name="Picture 9">
            <a:extLst>
              <a:ext uri="{FF2B5EF4-FFF2-40B4-BE49-F238E27FC236}">
                <a16:creationId xmlns:a16="http://schemas.microsoft.com/office/drawing/2014/main" id="{3FE88E4A-9D6A-6A3D-87F5-0664D7FB59B5}"/>
              </a:ext>
            </a:extLst>
          </p:cNvPr>
          <p:cNvPicPr>
            <a:picLocks noChangeAspect="1"/>
          </p:cNvPicPr>
          <p:nvPr/>
        </p:nvPicPr>
        <p:blipFill>
          <a:blip r:embed="rId3"/>
          <a:stretch>
            <a:fillRect/>
          </a:stretch>
        </p:blipFill>
        <p:spPr>
          <a:xfrm>
            <a:off x="557906" y="1763996"/>
            <a:ext cx="6260379" cy="2449000"/>
          </a:xfrm>
          <a:prstGeom prst="rect">
            <a:avLst/>
          </a:prstGeom>
          <a:ln>
            <a:solidFill>
              <a:schemeClr val="tx1"/>
            </a:solidFill>
          </a:ln>
        </p:spPr>
      </p:pic>
      <p:sp>
        <p:nvSpPr>
          <p:cNvPr id="3" name="Rectangle: Rounded Corners 2">
            <a:extLst>
              <a:ext uri="{FF2B5EF4-FFF2-40B4-BE49-F238E27FC236}">
                <a16:creationId xmlns:a16="http://schemas.microsoft.com/office/drawing/2014/main" id="{3E9080D3-F18C-B2BE-6910-5D5B6FEE4D78}"/>
              </a:ext>
            </a:extLst>
          </p:cNvPr>
          <p:cNvSpPr/>
          <p:nvPr/>
        </p:nvSpPr>
        <p:spPr>
          <a:xfrm>
            <a:off x="7841012" y="1508760"/>
            <a:ext cx="3104356" cy="1056911"/>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See Approved vs. Written-off Charity amounts</a:t>
            </a:r>
          </a:p>
        </p:txBody>
      </p:sp>
      <p:cxnSp>
        <p:nvCxnSpPr>
          <p:cNvPr id="4" name="Straight Arrow Connector 3">
            <a:extLst>
              <a:ext uri="{FF2B5EF4-FFF2-40B4-BE49-F238E27FC236}">
                <a16:creationId xmlns:a16="http://schemas.microsoft.com/office/drawing/2014/main" id="{202C9E67-0402-8F03-E932-DAB0D15BFF62}"/>
              </a:ext>
            </a:extLst>
          </p:cNvPr>
          <p:cNvCxnSpPr>
            <a:cxnSpLocks/>
            <a:stCxn id="3" idx="1"/>
          </p:cNvCxnSpPr>
          <p:nvPr/>
        </p:nvCxnSpPr>
        <p:spPr>
          <a:xfrm flipH="1">
            <a:off x="6583680" y="2037216"/>
            <a:ext cx="1257332" cy="285360"/>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56BE8F0-6AA2-33D3-F2DF-444CF7B2732E}"/>
              </a:ext>
            </a:extLst>
          </p:cNvPr>
          <p:cNvSpPr/>
          <p:nvPr/>
        </p:nvSpPr>
        <p:spPr>
          <a:xfrm>
            <a:off x="7618508" y="2734852"/>
            <a:ext cx="3104356" cy="1056911"/>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Make sure Write-offs are on-time for key reporting milestones</a:t>
            </a:r>
          </a:p>
        </p:txBody>
      </p:sp>
      <p:cxnSp>
        <p:nvCxnSpPr>
          <p:cNvPr id="11" name="Straight Arrow Connector 10">
            <a:extLst>
              <a:ext uri="{FF2B5EF4-FFF2-40B4-BE49-F238E27FC236}">
                <a16:creationId xmlns:a16="http://schemas.microsoft.com/office/drawing/2014/main" id="{847C3DC3-B2F7-CEC6-7115-D0ADBE9F3AE8}"/>
              </a:ext>
            </a:extLst>
          </p:cNvPr>
          <p:cNvCxnSpPr>
            <a:cxnSpLocks/>
            <a:stCxn id="9" idx="1"/>
          </p:cNvCxnSpPr>
          <p:nvPr/>
        </p:nvCxnSpPr>
        <p:spPr>
          <a:xfrm flipH="1" flipV="1">
            <a:off x="6581287" y="3172968"/>
            <a:ext cx="1037221" cy="90340"/>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8964957-85CB-0F41-E0FD-C6BD7AA169F9}"/>
              </a:ext>
            </a:extLst>
          </p:cNvPr>
          <p:cNvSpPr/>
          <p:nvPr/>
        </p:nvSpPr>
        <p:spPr>
          <a:xfrm>
            <a:off x="838200" y="4962940"/>
            <a:ext cx="3104356" cy="1056911"/>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Review total record and approval trends</a:t>
            </a:r>
          </a:p>
        </p:txBody>
      </p:sp>
      <p:cxnSp>
        <p:nvCxnSpPr>
          <p:cNvPr id="15" name="Straight Arrow Connector 14">
            <a:extLst>
              <a:ext uri="{FF2B5EF4-FFF2-40B4-BE49-F238E27FC236}">
                <a16:creationId xmlns:a16="http://schemas.microsoft.com/office/drawing/2014/main" id="{AA115A0B-E87E-D5E3-5AF5-ECB3BE2C6DC2}"/>
              </a:ext>
            </a:extLst>
          </p:cNvPr>
          <p:cNvCxnSpPr>
            <a:cxnSpLocks/>
            <a:stCxn id="14" idx="3"/>
          </p:cNvCxnSpPr>
          <p:nvPr/>
        </p:nvCxnSpPr>
        <p:spPr>
          <a:xfrm>
            <a:off x="3942556" y="5491396"/>
            <a:ext cx="1763300" cy="42168"/>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30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Data is the Key!</a:t>
            </a:r>
            <a:endParaRPr lang="en-US" sz="2000" dirty="0"/>
          </a:p>
        </p:txBody>
      </p:sp>
      <p:graphicFrame>
        <p:nvGraphicFramePr>
          <p:cNvPr id="6" name="Content Placeholder 5">
            <a:extLst>
              <a:ext uri="{FF2B5EF4-FFF2-40B4-BE49-F238E27FC236}">
                <a16:creationId xmlns:a16="http://schemas.microsoft.com/office/drawing/2014/main" id="{3CB868CE-1736-1C82-5E6A-6A2D8153F93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49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9832-A5F3-3D10-1402-91545B3827C9}"/>
              </a:ext>
            </a:extLst>
          </p:cNvPr>
          <p:cNvSpPr>
            <a:spLocks noGrp="1"/>
          </p:cNvSpPr>
          <p:nvPr>
            <p:ph type="title"/>
          </p:nvPr>
        </p:nvSpPr>
        <p:spPr/>
        <p:txBody>
          <a:bodyPr/>
          <a:lstStyle/>
          <a:p>
            <a:r>
              <a:rPr lang="en-US" dirty="0"/>
              <a:t>Worksheet S-10 Revisions</a:t>
            </a:r>
          </a:p>
        </p:txBody>
      </p:sp>
      <p:sp>
        <p:nvSpPr>
          <p:cNvPr id="3" name="Content Placeholder 2">
            <a:extLst>
              <a:ext uri="{FF2B5EF4-FFF2-40B4-BE49-F238E27FC236}">
                <a16:creationId xmlns:a16="http://schemas.microsoft.com/office/drawing/2014/main" id="{493EAA93-E811-FAC9-D222-87AE2BA91B20}"/>
              </a:ext>
            </a:extLst>
          </p:cNvPr>
          <p:cNvSpPr>
            <a:spLocks noGrp="1"/>
          </p:cNvSpPr>
          <p:nvPr>
            <p:ph idx="1"/>
          </p:nvPr>
        </p:nvSpPr>
        <p:spPr/>
        <p:txBody>
          <a:bodyPr/>
          <a:lstStyle/>
          <a:p>
            <a:r>
              <a:rPr lang="en-US" dirty="0"/>
              <a:t>Two New Required Templates for Charity and Bad Debt</a:t>
            </a:r>
          </a:p>
          <a:p>
            <a:pPr lvl="1"/>
            <a:r>
              <a:rPr lang="en-US" dirty="0"/>
              <a:t>Exhibit 3B – Charity Care Charges</a:t>
            </a:r>
          </a:p>
          <a:p>
            <a:pPr lvl="1"/>
            <a:r>
              <a:rPr lang="en-US" dirty="0"/>
              <a:t>Exhibit 3C – Total Bad Debt Charges</a:t>
            </a:r>
          </a:p>
          <a:p>
            <a:r>
              <a:rPr lang="en-US" dirty="0"/>
              <a:t>Must be submitted with Cost Reports beginning on or after 10/1/22</a:t>
            </a:r>
          </a:p>
          <a:p>
            <a:r>
              <a:rPr lang="en-US" dirty="0"/>
              <a:t>Reconciliations at the encounter level, year over year</a:t>
            </a:r>
          </a:p>
          <a:p>
            <a:pPr lvl="1"/>
            <a:r>
              <a:rPr lang="en-US" dirty="0"/>
              <a:t>All hospitals eligible for DSH and UC must complete both</a:t>
            </a:r>
          </a:p>
          <a:p>
            <a:pPr lvl="1"/>
            <a:r>
              <a:rPr lang="en-US" dirty="0"/>
              <a:t>Each CMS Certification Number (CCN), a separate exhibit for both charity and bad debt must be completed</a:t>
            </a:r>
          </a:p>
        </p:txBody>
      </p:sp>
    </p:spTree>
    <p:extLst>
      <p:ext uri="{BB962C8B-B14F-4D97-AF65-F5344CB8AC3E}">
        <p14:creationId xmlns:p14="http://schemas.microsoft.com/office/powerpoint/2010/main" val="32161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967E-160F-B400-386E-329C21A18477}"/>
              </a:ext>
            </a:extLst>
          </p:cNvPr>
          <p:cNvSpPr>
            <a:spLocks noGrp="1"/>
          </p:cNvSpPr>
          <p:nvPr>
            <p:ph type="title"/>
          </p:nvPr>
        </p:nvSpPr>
        <p:spPr/>
        <p:txBody>
          <a:bodyPr/>
          <a:lstStyle/>
          <a:p>
            <a:r>
              <a:rPr lang="en-US" dirty="0"/>
              <a:t>Worksheet S-10 Revisions</a:t>
            </a:r>
          </a:p>
        </p:txBody>
      </p:sp>
      <p:sp>
        <p:nvSpPr>
          <p:cNvPr id="3" name="Content Placeholder 2">
            <a:extLst>
              <a:ext uri="{FF2B5EF4-FFF2-40B4-BE49-F238E27FC236}">
                <a16:creationId xmlns:a16="http://schemas.microsoft.com/office/drawing/2014/main" id="{6A0D2CEA-C6CC-F9B2-5A3E-AEFF3D37F720}"/>
              </a:ext>
            </a:extLst>
          </p:cNvPr>
          <p:cNvSpPr>
            <a:spLocks noGrp="1"/>
          </p:cNvSpPr>
          <p:nvPr>
            <p:ph idx="1"/>
          </p:nvPr>
        </p:nvSpPr>
        <p:spPr/>
        <p:txBody>
          <a:bodyPr>
            <a:normAutofit/>
          </a:bodyPr>
          <a:lstStyle/>
          <a:p>
            <a:r>
              <a:rPr lang="en-US" dirty="0"/>
              <a:t>S-10 will have a Part 1 and Part II</a:t>
            </a:r>
          </a:p>
          <a:p>
            <a:pPr lvl="1"/>
            <a:r>
              <a:rPr lang="en-US" dirty="0"/>
              <a:t>Part 1 is for the entire hospital complex (current S-10)</a:t>
            </a:r>
          </a:p>
          <a:p>
            <a:pPr lvl="1"/>
            <a:r>
              <a:rPr lang="en-US" dirty="0"/>
              <a:t>Part II is the IP and OP services excluding data from any other part of the hospital (</a:t>
            </a:r>
            <a:r>
              <a:rPr lang="en-US" dirty="0" err="1"/>
              <a:t>ie</a:t>
            </a:r>
            <a:r>
              <a:rPr lang="en-US" dirty="0"/>
              <a:t>. SNF, HHA, Hospice, ESRD, </a:t>
            </a:r>
            <a:r>
              <a:rPr lang="en-US" dirty="0" err="1"/>
              <a:t>etc</a:t>
            </a:r>
            <a:r>
              <a:rPr lang="en-US" dirty="0"/>
              <a:t>)</a:t>
            </a:r>
          </a:p>
          <a:p>
            <a:pPr lvl="2"/>
            <a:r>
              <a:rPr lang="en-US" dirty="0"/>
              <a:t>Will this new part II be used in future rulemaking to calculate UC?</a:t>
            </a:r>
          </a:p>
          <a:p>
            <a:r>
              <a:rPr lang="en-US" dirty="0"/>
              <a:t>Three Categories to Consider:</a:t>
            </a:r>
          </a:p>
          <a:p>
            <a:pPr lvl="1"/>
            <a:r>
              <a:rPr lang="en-US" dirty="0"/>
              <a:t>Uninsured</a:t>
            </a:r>
          </a:p>
          <a:p>
            <a:pPr lvl="1"/>
            <a:r>
              <a:rPr lang="en-US" dirty="0"/>
              <a:t>Insured but not covered (</a:t>
            </a:r>
            <a:r>
              <a:rPr lang="en-US" dirty="0" err="1"/>
              <a:t>ie</a:t>
            </a:r>
            <a:r>
              <a:rPr lang="en-US" dirty="0"/>
              <a:t>. exhausted benefits, noncoverage)</a:t>
            </a:r>
          </a:p>
          <a:p>
            <a:pPr lvl="2"/>
            <a:r>
              <a:rPr lang="en-US" dirty="0"/>
              <a:t>Where is this in your S-10…..Insured or Uninsured?</a:t>
            </a:r>
          </a:p>
          <a:p>
            <a:pPr lvl="3"/>
            <a:r>
              <a:rPr lang="en-US" dirty="0"/>
              <a:t>Should be Uninsured to maximize UC</a:t>
            </a:r>
          </a:p>
          <a:p>
            <a:pPr lvl="1"/>
            <a:r>
              <a:rPr lang="en-US" dirty="0"/>
              <a:t>Insured</a:t>
            </a:r>
          </a:p>
        </p:txBody>
      </p:sp>
    </p:spTree>
    <p:extLst>
      <p:ext uri="{BB962C8B-B14F-4D97-AF65-F5344CB8AC3E}">
        <p14:creationId xmlns:p14="http://schemas.microsoft.com/office/powerpoint/2010/main" val="225847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308070-4225-1C5E-6C62-679BC80736DC}"/>
              </a:ext>
            </a:extLst>
          </p:cNvPr>
          <p:cNvSpPr/>
          <p:nvPr/>
        </p:nvSpPr>
        <p:spPr>
          <a:xfrm>
            <a:off x="7342632" y="2102802"/>
            <a:ext cx="3254236" cy="23777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solidFill>
                <a:srgbClr val="CCB066"/>
              </a:solidFill>
            </a:endParaRPr>
          </a:p>
        </p:txBody>
      </p:sp>
      <p:sp>
        <p:nvSpPr>
          <p:cNvPr id="2" name="Title 1">
            <a:extLst>
              <a:ext uri="{FF2B5EF4-FFF2-40B4-BE49-F238E27FC236}">
                <a16:creationId xmlns:a16="http://schemas.microsoft.com/office/drawing/2014/main" id="{9EEBAF46-EDEA-BC4F-F6B6-B6815376B16C}"/>
              </a:ext>
            </a:extLst>
          </p:cNvPr>
          <p:cNvSpPr>
            <a:spLocks noGrp="1"/>
          </p:cNvSpPr>
          <p:nvPr>
            <p:ph type="title"/>
          </p:nvPr>
        </p:nvSpPr>
        <p:spPr/>
        <p:txBody>
          <a:bodyPr/>
          <a:lstStyle/>
          <a:p>
            <a:pPr algn="ctr"/>
            <a:r>
              <a:rPr lang="en-US"/>
              <a:t>Topics</a:t>
            </a:r>
            <a:endParaRPr lang="en-US" dirty="0"/>
          </a:p>
        </p:txBody>
      </p:sp>
      <p:sp>
        <p:nvSpPr>
          <p:cNvPr id="3" name="Content Placeholder 2">
            <a:extLst>
              <a:ext uri="{FF2B5EF4-FFF2-40B4-BE49-F238E27FC236}">
                <a16:creationId xmlns:a16="http://schemas.microsoft.com/office/drawing/2014/main" id="{ADAB736B-ADB3-0AF7-4D76-4C101DA52753}"/>
              </a:ext>
            </a:extLst>
          </p:cNvPr>
          <p:cNvSpPr>
            <a:spLocks noGrp="1"/>
          </p:cNvSpPr>
          <p:nvPr>
            <p:ph idx="1"/>
          </p:nvPr>
        </p:nvSpPr>
        <p:spPr/>
        <p:txBody>
          <a:bodyPr>
            <a:normAutofit fontScale="92500" lnSpcReduction="10000"/>
          </a:bodyPr>
          <a:lstStyle/>
          <a:p>
            <a:pPr>
              <a:buClr>
                <a:srgbClr val="84754E"/>
              </a:buClr>
              <a:buFont typeface="Wingdings" panose="05000000000000000000" pitchFamily="2" charset="2"/>
              <a:buChar char="v"/>
            </a:pPr>
            <a:r>
              <a:rPr lang="en-US" dirty="0"/>
              <a:t>Current Topics</a:t>
            </a:r>
          </a:p>
          <a:p>
            <a:pPr lvl="1">
              <a:buClr>
                <a:srgbClr val="84754E"/>
              </a:buClr>
              <a:buFont typeface="Wingdings" panose="05000000000000000000" pitchFamily="2" charset="2"/>
              <a:buChar char="v"/>
            </a:pPr>
            <a:r>
              <a:rPr lang="en-US" dirty="0"/>
              <a:t>DPP Programs</a:t>
            </a:r>
          </a:p>
          <a:p>
            <a:pPr lvl="1">
              <a:buClr>
                <a:srgbClr val="84754E"/>
              </a:buClr>
              <a:buFont typeface="Wingdings" panose="05000000000000000000" pitchFamily="2" charset="2"/>
              <a:buChar char="v"/>
            </a:pPr>
            <a:r>
              <a:rPr lang="en-US" dirty="0"/>
              <a:t>Charity </a:t>
            </a:r>
          </a:p>
          <a:p>
            <a:pPr lvl="1">
              <a:buClr>
                <a:srgbClr val="84754E"/>
              </a:buClr>
              <a:buFont typeface="Wingdings" panose="05000000000000000000" pitchFamily="2" charset="2"/>
              <a:buChar char="v"/>
            </a:pPr>
            <a:r>
              <a:rPr lang="en-US" dirty="0"/>
              <a:t>Federal DSH &amp; 340B</a:t>
            </a:r>
          </a:p>
          <a:p>
            <a:pPr lvl="1">
              <a:buClr>
                <a:srgbClr val="84754E"/>
              </a:buClr>
              <a:buFont typeface="Wingdings" panose="05000000000000000000" pitchFamily="2" charset="2"/>
              <a:buChar char="v"/>
            </a:pPr>
            <a:r>
              <a:rPr lang="en-US" dirty="0" err="1"/>
              <a:t>RHC’s</a:t>
            </a:r>
            <a:endParaRPr lang="en-US" dirty="0"/>
          </a:p>
          <a:p>
            <a:pPr>
              <a:buClr>
                <a:srgbClr val="84754E"/>
              </a:buClr>
              <a:buFont typeface="Wingdings" panose="05000000000000000000" pitchFamily="2" charset="2"/>
              <a:buChar char="v"/>
            </a:pPr>
            <a:r>
              <a:rPr lang="en-US" dirty="0"/>
              <a:t>Financial Insights</a:t>
            </a:r>
          </a:p>
          <a:p>
            <a:pPr>
              <a:buClr>
                <a:srgbClr val="84754E"/>
              </a:buClr>
              <a:buFont typeface="Wingdings" panose="05000000000000000000" pitchFamily="2" charset="2"/>
              <a:buChar char="v"/>
            </a:pPr>
            <a:r>
              <a:rPr lang="en-US" dirty="0"/>
              <a:t>1115 Waiver Programmatic Issues</a:t>
            </a:r>
          </a:p>
          <a:p>
            <a:pPr lvl="1">
              <a:buClr>
                <a:srgbClr val="84754E"/>
              </a:buClr>
              <a:buFont typeface="Wingdings" panose="05000000000000000000" pitchFamily="2" charset="2"/>
              <a:buChar char="v"/>
            </a:pPr>
            <a:r>
              <a:rPr lang="en-US" dirty="0" err="1"/>
              <a:t>LoFTS</a:t>
            </a:r>
            <a:endParaRPr lang="en-US" dirty="0"/>
          </a:p>
          <a:p>
            <a:pPr lvl="1">
              <a:buClr>
                <a:srgbClr val="84754E"/>
              </a:buClr>
              <a:buFont typeface="Wingdings" panose="05000000000000000000" pitchFamily="2" charset="2"/>
              <a:buChar char="v"/>
            </a:pPr>
            <a:r>
              <a:rPr lang="en-US" dirty="0"/>
              <a:t>CHIRP </a:t>
            </a:r>
          </a:p>
          <a:p>
            <a:pPr lvl="1">
              <a:buClr>
                <a:srgbClr val="84754E"/>
              </a:buClr>
              <a:buFont typeface="Wingdings" panose="05000000000000000000" pitchFamily="2" charset="2"/>
              <a:buChar char="v"/>
            </a:pPr>
            <a:r>
              <a:rPr lang="en-US" dirty="0"/>
              <a:t>RAPPS</a:t>
            </a:r>
          </a:p>
          <a:p>
            <a:pPr>
              <a:buClr>
                <a:srgbClr val="84754E"/>
              </a:buClr>
              <a:buFont typeface="Wingdings" panose="05000000000000000000" pitchFamily="2" charset="2"/>
              <a:buChar char="v"/>
            </a:pPr>
            <a:r>
              <a:rPr lang="en-US" dirty="0"/>
              <a:t>Other Issues</a:t>
            </a:r>
          </a:p>
          <a:p>
            <a:endParaRPr lang="en-US" dirty="0"/>
          </a:p>
        </p:txBody>
      </p:sp>
      <p:sp>
        <p:nvSpPr>
          <p:cNvPr id="5" name="Rectangle 4">
            <a:extLst>
              <a:ext uri="{FF2B5EF4-FFF2-40B4-BE49-F238E27FC236}">
                <a16:creationId xmlns:a16="http://schemas.microsoft.com/office/drawing/2014/main" id="{48E43A75-723E-4E9A-911A-B412B8455510}"/>
              </a:ext>
            </a:extLst>
          </p:cNvPr>
          <p:cNvSpPr/>
          <p:nvPr/>
        </p:nvSpPr>
        <p:spPr>
          <a:xfrm>
            <a:off x="7342632" y="4480560"/>
            <a:ext cx="3254236" cy="9648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solidFill>
                  <a:srgbClr val="CCB066"/>
                </a:solidFill>
              </a:rPr>
              <a:t>Scan to get your copy NOW</a:t>
            </a:r>
          </a:p>
        </p:txBody>
      </p:sp>
      <p:pic>
        <p:nvPicPr>
          <p:cNvPr id="6" name="Picture 5" descr="A qr code with a white background">
            <a:extLst>
              <a:ext uri="{FF2B5EF4-FFF2-40B4-BE49-F238E27FC236}">
                <a16:creationId xmlns:a16="http://schemas.microsoft.com/office/drawing/2014/main" id="{D2EAF4B3-02D3-F808-CC9E-1F8F997EA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391" y="2294827"/>
            <a:ext cx="2046718" cy="2046718"/>
          </a:xfrm>
          <a:prstGeom prst="rect">
            <a:avLst/>
          </a:prstGeom>
        </p:spPr>
      </p:pic>
    </p:spTree>
    <p:extLst>
      <p:ext uri="{BB962C8B-B14F-4D97-AF65-F5344CB8AC3E}">
        <p14:creationId xmlns:p14="http://schemas.microsoft.com/office/powerpoint/2010/main" val="178017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8704-7B84-939E-DB61-040001ACBAED}"/>
              </a:ext>
            </a:extLst>
          </p:cNvPr>
          <p:cNvSpPr>
            <a:spLocks noGrp="1"/>
          </p:cNvSpPr>
          <p:nvPr>
            <p:ph type="title"/>
          </p:nvPr>
        </p:nvSpPr>
        <p:spPr/>
        <p:txBody>
          <a:bodyPr/>
          <a:lstStyle/>
          <a:p>
            <a:r>
              <a:rPr lang="en-US" dirty="0"/>
              <a:t>Exhibit 3B – Charity Care Charges</a:t>
            </a:r>
          </a:p>
        </p:txBody>
      </p:sp>
      <p:pic>
        <p:nvPicPr>
          <p:cNvPr id="5" name="Content Placeholder 4">
            <a:extLst>
              <a:ext uri="{FF2B5EF4-FFF2-40B4-BE49-F238E27FC236}">
                <a16:creationId xmlns:a16="http://schemas.microsoft.com/office/drawing/2014/main" id="{6C32538A-909C-3C93-7B6A-574989EC9CB9}"/>
              </a:ext>
            </a:extLst>
          </p:cNvPr>
          <p:cNvPicPr>
            <a:picLocks noGrp="1" noChangeAspect="1"/>
          </p:cNvPicPr>
          <p:nvPr>
            <p:ph idx="1"/>
          </p:nvPr>
        </p:nvPicPr>
        <p:blipFill>
          <a:blip r:embed="rId2"/>
          <a:stretch>
            <a:fillRect/>
          </a:stretch>
        </p:blipFill>
        <p:spPr>
          <a:xfrm>
            <a:off x="2900221" y="1825625"/>
            <a:ext cx="6391557" cy="4351338"/>
          </a:xfrm>
        </p:spPr>
      </p:pic>
    </p:spTree>
    <p:extLst>
      <p:ext uri="{BB962C8B-B14F-4D97-AF65-F5344CB8AC3E}">
        <p14:creationId xmlns:p14="http://schemas.microsoft.com/office/powerpoint/2010/main" val="16981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CBF2-80DB-6848-EB14-1675236858A1}"/>
              </a:ext>
            </a:extLst>
          </p:cNvPr>
          <p:cNvSpPr>
            <a:spLocks noGrp="1"/>
          </p:cNvSpPr>
          <p:nvPr>
            <p:ph type="title"/>
          </p:nvPr>
        </p:nvSpPr>
        <p:spPr/>
        <p:txBody>
          <a:bodyPr/>
          <a:lstStyle/>
          <a:p>
            <a:r>
              <a:rPr lang="en-US" dirty="0"/>
              <a:t>Exhibit 3C – Total Bad Debt Charges</a:t>
            </a:r>
          </a:p>
        </p:txBody>
      </p:sp>
      <p:pic>
        <p:nvPicPr>
          <p:cNvPr id="5" name="Content Placeholder 4">
            <a:extLst>
              <a:ext uri="{FF2B5EF4-FFF2-40B4-BE49-F238E27FC236}">
                <a16:creationId xmlns:a16="http://schemas.microsoft.com/office/drawing/2014/main" id="{189D1F25-9CA7-C50E-3B28-33826F6FC816}"/>
              </a:ext>
            </a:extLst>
          </p:cNvPr>
          <p:cNvPicPr>
            <a:picLocks noGrp="1" noChangeAspect="1"/>
          </p:cNvPicPr>
          <p:nvPr>
            <p:ph idx="1"/>
          </p:nvPr>
        </p:nvPicPr>
        <p:blipFill>
          <a:blip r:embed="rId2"/>
          <a:stretch>
            <a:fillRect/>
          </a:stretch>
        </p:blipFill>
        <p:spPr>
          <a:xfrm>
            <a:off x="3098946" y="1825625"/>
            <a:ext cx="5994107" cy="4351338"/>
          </a:xfrm>
        </p:spPr>
      </p:pic>
    </p:spTree>
    <p:extLst>
      <p:ext uri="{BB962C8B-B14F-4D97-AF65-F5344CB8AC3E}">
        <p14:creationId xmlns:p14="http://schemas.microsoft.com/office/powerpoint/2010/main" val="253287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E5F0-DA73-DE7A-C4F3-A091929A1410}"/>
              </a:ext>
            </a:extLst>
          </p:cNvPr>
          <p:cNvSpPr>
            <a:spLocks noGrp="1"/>
          </p:cNvSpPr>
          <p:nvPr>
            <p:ph type="title"/>
          </p:nvPr>
        </p:nvSpPr>
        <p:spPr/>
        <p:txBody>
          <a:bodyPr/>
          <a:lstStyle/>
          <a:p>
            <a:r>
              <a:rPr lang="en-US" dirty="0"/>
              <a:t>Changes to DSH 2024 Qualification for Advance DSH payments-LIUR</a:t>
            </a:r>
          </a:p>
        </p:txBody>
      </p:sp>
      <p:sp>
        <p:nvSpPr>
          <p:cNvPr id="3" name="Content Placeholder 2">
            <a:extLst>
              <a:ext uri="{FF2B5EF4-FFF2-40B4-BE49-F238E27FC236}">
                <a16:creationId xmlns:a16="http://schemas.microsoft.com/office/drawing/2014/main" id="{168D0CE1-395B-2F23-6F66-B773D5C19BBD}"/>
              </a:ext>
            </a:extLst>
          </p:cNvPr>
          <p:cNvSpPr>
            <a:spLocks noGrp="1"/>
          </p:cNvSpPr>
          <p:nvPr>
            <p:ph idx="1"/>
          </p:nvPr>
        </p:nvSpPr>
        <p:spPr/>
        <p:txBody>
          <a:bodyPr>
            <a:normAutofit/>
          </a:bodyPr>
          <a:lstStyle/>
          <a:p>
            <a:endParaRPr lang="en-US" dirty="0"/>
          </a:p>
          <a:p>
            <a:endParaRPr lang="en-US" dirty="0"/>
          </a:p>
          <a:p>
            <a:r>
              <a:rPr lang="en-US" dirty="0"/>
              <a:t>Some hospitals only qualify for DSH payments based on LIUR and have been kicked out of DSH for 2024</a:t>
            </a:r>
          </a:p>
          <a:p>
            <a:endParaRPr lang="en-US" dirty="0"/>
          </a:p>
          <a:p>
            <a:r>
              <a:rPr lang="en-US" dirty="0"/>
              <a:t>PY DSH,  37 hospitals qualified only on LIUR compared to 18 on 2024 DSH Advance payment file.</a:t>
            </a:r>
          </a:p>
          <a:p>
            <a:pPr marL="457200" lvl="1" indent="0">
              <a:buNone/>
            </a:pPr>
            <a:endParaRPr lang="en-US" dirty="0"/>
          </a:p>
        </p:txBody>
      </p:sp>
    </p:spTree>
    <p:extLst>
      <p:ext uri="{BB962C8B-B14F-4D97-AF65-F5344CB8AC3E}">
        <p14:creationId xmlns:p14="http://schemas.microsoft.com/office/powerpoint/2010/main" val="21278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a:t>Federal DSH &amp; 340B</a:t>
            </a:r>
          </a:p>
        </p:txBody>
      </p:sp>
    </p:spTree>
    <p:extLst>
      <p:ext uri="{BB962C8B-B14F-4D97-AF65-F5344CB8AC3E}">
        <p14:creationId xmlns:p14="http://schemas.microsoft.com/office/powerpoint/2010/main" val="242446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2B92-20D3-CAE6-C44C-E6A6E309BED3}"/>
              </a:ext>
            </a:extLst>
          </p:cNvPr>
          <p:cNvSpPr>
            <a:spLocks noGrp="1"/>
          </p:cNvSpPr>
          <p:nvPr>
            <p:ph type="title"/>
          </p:nvPr>
        </p:nvSpPr>
        <p:spPr/>
        <p:txBody>
          <a:bodyPr/>
          <a:lstStyle/>
          <a:p>
            <a:r>
              <a:rPr lang="en-US" sz="4400" dirty="0">
                <a:latin typeface="Century Gothic" panose="020B0502020202020204" pitchFamily="34" charset="0"/>
              </a:rPr>
              <a:t>Disproportionate Share Hospitals &amp; 340B Qualification</a:t>
            </a:r>
            <a:endParaRPr lang="en-US" dirty="0"/>
          </a:p>
        </p:txBody>
      </p:sp>
      <p:sp>
        <p:nvSpPr>
          <p:cNvPr id="3" name="Content Placeholder 2">
            <a:extLst>
              <a:ext uri="{FF2B5EF4-FFF2-40B4-BE49-F238E27FC236}">
                <a16:creationId xmlns:a16="http://schemas.microsoft.com/office/drawing/2014/main" id="{F3DC1D60-2B57-046E-C50F-947308F32152}"/>
              </a:ext>
            </a:extLst>
          </p:cNvPr>
          <p:cNvSpPr>
            <a:spLocks noGrp="1"/>
          </p:cNvSpPr>
          <p:nvPr>
            <p:ph idx="1"/>
          </p:nvPr>
        </p:nvSpPr>
        <p:spPr>
          <a:xfrm>
            <a:off x="838200" y="1825624"/>
            <a:ext cx="10515600" cy="4792889"/>
          </a:xfrm>
        </p:spPr>
        <p:txBody>
          <a:bodyPr>
            <a:normAutofit fontScale="92500"/>
          </a:bodyPr>
          <a:lstStyle/>
          <a:p>
            <a:r>
              <a:rPr lang="en-US" dirty="0">
                <a:latin typeface="Century Gothic" panose="020B0502020202020204" pitchFamily="34" charset="0"/>
              </a:rPr>
              <a:t>DSH Qualifying hospitals must have an 11.75% DSH ratio for the most recent cost reporting period ending before the calendar quarter involved.</a:t>
            </a:r>
          </a:p>
          <a:p>
            <a:r>
              <a:rPr lang="en-US" dirty="0">
                <a:latin typeface="Century Gothic" panose="020B0502020202020204" pitchFamily="34" charset="0"/>
              </a:rPr>
              <a:t>Sole Community and Rural Referral Centers qualify with an 8% DSH ratio.</a:t>
            </a:r>
          </a:p>
          <a:p>
            <a:r>
              <a:rPr lang="en-US" dirty="0">
                <a:latin typeface="Century Gothic" panose="020B0502020202020204" pitchFamily="34" charset="0"/>
              </a:rPr>
              <a:t>Federal DSH is made up of two factors.</a:t>
            </a:r>
          </a:p>
          <a:p>
            <a:pPr lvl="1">
              <a:buFont typeface="Arial" panose="020B0604020202020204" pitchFamily="34" charset="0"/>
              <a:buChar char="•"/>
            </a:pPr>
            <a:r>
              <a:rPr lang="en-US" sz="1800" dirty="0">
                <a:latin typeface="Century Gothic" panose="020B0502020202020204" pitchFamily="34" charset="0"/>
              </a:rPr>
              <a:t>SSI %-SSA Data</a:t>
            </a:r>
          </a:p>
          <a:p>
            <a:pPr lvl="1">
              <a:buFont typeface="Arial" panose="020B0604020202020204" pitchFamily="34" charset="0"/>
              <a:buChar char="•"/>
            </a:pPr>
            <a:r>
              <a:rPr lang="en-US" sz="1800" dirty="0">
                <a:latin typeface="Century Gothic" panose="020B0502020202020204" pitchFamily="34" charset="0"/>
              </a:rPr>
              <a:t>Medicaid utilization %-Hospital Data</a:t>
            </a:r>
          </a:p>
          <a:p>
            <a:pPr lvl="2">
              <a:buFont typeface="Courier New" panose="02070309020205020404" pitchFamily="49" charset="0"/>
              <a:buChar char="o"/>
            </a:pPr>
            <a:r>
              <a:rPr lang="en-US" sz="1800" dirty="0">
                <a:latin typeface="Century Gothic" panose="020B0502020202020204" pitchFamily="34" charset="0"/>
              </a:rPr>
              <a:t>1115 waiver days are currently included in Medicaid %.</a:t>
            </a:r>
          </a:p>
          <a:p>
            <a:pPr lvl="2">
              <a:buFont typeface="Courier New" panose="02070309020205020404" pitchFamily="49" charset="0"/>
              <a:buChar char="o"/>
            </a:pPr>
            <a:r>
              <a:rPr lang="en-US" sz="1800" dirty="0">
                <a:solidFill>
                  <a:srgbClr val="FF0000"/>
                </a:solidFill>
                <a:latin typeface="Century Gothic" panose="020B0502020202020204" pitchFamily="34" charset="0"/>
              </a:rPr>
              <a:t>Effective for discharges 10/1/2023 and after, 1115 waiver days will </a:t>
            </a:r>
            <a:r>
              <a:rPr lang="en-US" sz="1800" u="sng" dirty="0">
                <a:solidFill>
                  <a:srgbClr val="FF0000"/>
                </a:solidFill>
                <a:latin typeface="Century Gothic" panose="020B0502020202020204" pitchFamily="34" charset="0"/>
              </a:rPr>
              <a:t>not</a:t>
            </a:r>
            <a:r>
              <a:rPr lang="en-US" sz="1800" dirty="0">
                <a:solidFill>
                  <a:srgbClr val="FF0000"/>
                </a:solidFill>
                <a:latin typeface="Century Gothic" panose="020B0502020202020204" pitchFamily="34" charset="0"/>
              </a:rPr>
              <a:t> be allowed to be added to Eligible Medicaid Days-CMS finalized 2024 IPPS rule.</a:t>
            </a:r>
          </a:p>
          <a:p>
            <a:pPr marL="457200" lvl="1" indent="0">
              <a:buNone/>
            </a:pPr>
            <a:endParaRPr lang="en-US" dirty="0">
              <a:solidFill>
                <a:srgbClr val="00B0F0"/>
              </a:solidFill>
              <a:latin typeface="Century Gothic" panose="020B0502020202020204" pitchFamily="34" charset="0"/>
            </a:endParaRPr>
          </a:p>
          <a:p>
            <a:r>
              <a:rPr lang="en-US" b="1" dirty="0">
                <a:latin typeface="Century Gothic" panose="020B0502020202020204" pitchFamily="34" charset="0"/>
              </a:rPr>
              <a:t>Rural stratification and the Orphan Drug discount eligibility - </a:t>
            </a:r>
          </a:p>
          <a:p>
            <a:endParaRPr lang="en-US" dirty="0"/>
          </a:p>
        </p:txBody>
      </p:sp>
    </p:spTree>
    <p:extLst>
      <p:ext uri="{BB962C8B-B14F-4D97-AF65-F5344CB8AC3E}">
        <p14:creationId xmlns:p14="http://schemas.microsoft.com/office/powerpoint/2010/main" val="2187427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2B92-20D3-CAE6-C44C-E6A6E309BED3}"/>
              </a:ext>
            </a:extLst>
          </p:cNvPr>
          <p:cNvSpPr>
            <a:spLocks noGrp="1"/>
          </p:cNvSpPr>
          <p:nvPr>
            <p:ph type="title"/>
          </p:nvPr>
        </p:nvSpPr>
        <p:spPr/>
        <p:txBody>
          <a:bodyPr>
            <a:normAutofit fontScale="90000"/>
          </a:bodyPr>
          <a:lstStyle/>
          <a:p>
            <a:r>
              <a:rPr lang="en-US" sz="4400" dirty="0">
                <a:latin typeface="Century Gothic" panose="020B0502020202020204" pitchFamily="34" charset="0"/>
              </a:rPr>
              <a:t>Disproportionate Share Hospitals &amp; 340B Qualification – HRSA Enforcement</a:t>
            </a:r>
            <a:endParaRPr lang="en-US" dirty="0"/>
          </a:p>
        </p:txBody>
      </p:sp>
      <p:sp>
        <p:nvSpPr>
          <p:cNvPr id="3" name="Content Placeholder 2">
            <a:extLst>
              <a:ext uri="{FF2B5EF4-FFF2-40B4-BE49-F238E27FC236}">
                <a16:creationId xmlns:a16="http://schemas.microsoft.com/office/drawing/2014/main" id="{F3DC1D60-2B57-046E-C50F-947308F32152}"/>
              </a:ext>
            </a:extLst>
          </p:cNvPr>
          <p:cNvSpPr>
            <a:spLocks noGrp="1"/>
          </p:cNvSpPr>
          <p:nvPr>
            <p:ph idx="1"/>
          </p:nvPr>
        </p:nvSpPr>
        <p:spPr>
          <a:xfrm>
            <a:off x="838200" y="1825625"/>
            <a:ext cx="10785764" cy="4667250"/>
          </a:xfrm>
        </p:spPr>
        <p:txBody>
          <a:bodyPr>
            <a:normAutofit/>
          </a:bodyPr>
          <a:lstStyle/>
          <a:p>
            <a:r>
              <a:rPr lang="en-US" dirty="0">
                <a:latin typeface="Century Gothic" panose="020B0502020202020204" pitchFamily="34" charset="0"/>
              </a:rPr>
              <a:t>HRSA has increased the review and enforcement of the qualifications for 340B through the DSH %.</a:t>
            </a:r>
          </a:p>
          <a:p>
            <a:endParaRPr lang="en-US" dirty="0">
              <a:latin typeface="Century Gothic" panose="020B0502020202020204" pitchFamily="34" charset="0"/>
            </a:endParaRPr>
          </a:p>
          <a:p>
            <a:r>
              <a:rPr lang="en-US" dirty="0">
                <a:latin typeface="Century Gothic" panose="020B0502020202020204" pitchFamily="34" charset="0"/>
              </a:rPr>
              <a:t>HRSA has issued several interpretive FAQs (website) on qualifications, and they are enforcing these interpretations.</a:t>
            </a:r>
          </a:p>
          <a:p>
            <a:pPr lvl="2"/>
            <a:r>
              <a:rPr lang="en-US" sz="2200" dirty="0">
                <a:latin typeface="Century Gothic" panose="020B0502020202020204" pitchFamily="34" charset="0"/>
              </a:rPr>
              <a:t>HRSA has become astute to rural impact of decreasing L&amp;D </a:t>
            </a:r>
          </a:p>
          <a:p>
            <a:endParaRPr lang="en-US" dirty="0">
              <a:latin typeface="Century Gothic" panose="020B0502020202020204" pitchFamily="34" charset="0"/>
            </a:endParaRPr>
          </a:p>
          <a:p>
            <a:r>
              <a:rPr lang="en-US" dirty="0">
                <a:latin typeface="Century Gothic" panose="020B0502020202020204" pitchFamily="34" charset="0"/>
              </a:rPr>
              <a:t>Take away:  Ensure that you have claimed all eligible Medicaid days for DSH and ensure that the total days are accurate during initial reporting.</a:t>
            </a:r>
          </a:p>
          <a:p>
            <a:endParaRPr lang="en-US" dirty="0">
              <a:latin typeface="Century Gothic" panose="020B0502020202020204" pitchFamily="34" charset="0"/>
            </a:endParaRPr>
          </a:p>
          <a:p>
            <a:endParaRPr lang="en-US" dirty="0"/>
          </a:p>
        </p:txBody>
      </p:sp>
    </p:spTree>
    <p:extLst>
      <p:ext uri="{BB962C8B-B14F-4D97-AF65-F5344CB8AC3E}">
        <p14:creationId xmlns:p14="http://schemas.microsoft.com/office/powerpoint/2010/main" val="56298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CDE7-60C4-C8C8-C054-6C73B66EB168}"/>
              </a:ext>
            </a:extLst>
          </p:cNvPr>
          <p:cNvSpPr>
            <a:spLocks noGrp="1"/>
          </p:cNvSpPr>
          <p:nvPr>
            <p:ph type="title"/>
          </p:nvPr>
        </p:nvSpPr>
        <p:spPr/>
        <p:txBody>
          <a:bodyPr/>
          <a:lstStyle/>
          <a:p>
            <a:r>
              <a:rPr lang="en-US" dirty="0"/>
              <a:t>Pharma fights back</a:t>
            </a:r>
          </a:p>
        </p:txBody>
      </p:sp>
      <p:sp>
        <p:nvSpPr>
          <p:cNvPr id="3" name="Content Placeholder 2">
            <a:extLst>
              <a:ext uri="{FF2B5EF4-FFF2-40B4-BE49-F238E27FC236}">
                <a16:creationId xmlns:a16="http://schemas.microsoft.com/office/drawing/2014/main" id="{0CC97AA1-A4D1-3872-4FC8-40BFA0D3B60C}"/>
              </a:ext>
            </a:extLst>
          </p:cNvPr>
          <p:cNvSpPr>
            <a:spLocks noGrp="1"/>
          </p:cNvSpPr>
          <p:nvPr>
            <p:ph idx="1"/>
          </p:nvPr>
        </p:nvSpPr>
        <p:spPr/>
        <p:txBody>
          <a:bodyPr/>
          <a:lstStyle/>
          <a:p>
            <a:r>
              <a:rPr lang="en-US" dirty="0"/>
              <a:t>Big pharma is fighting 340B</a:t>
            </a:r>
          </a:p>
          <a:p>
            <a:pPr lvl="1"/>
            <a:r>
              <a:rPr lang="en-US" dirty="0"/>
              <a:t>Supreme Court June 2022 ruling was a win for hospitals over CMS</a:t>
            </a:r>
          </a:p>
          <a:p>
            <a:r>
              <a:rPr lang="en-US" dirty="0"/>
              <a:t>The fight continues</a:t>
            </a:r>
          </a:p>
          <a:p>
            <a:pPr lvl="1"/>
            <a:r>
              <a:rPr lang="en-US" dirty="0"/>
              <a:t>3</a:t>
            </a:r>
            <a:r>
              <a:rPr lang="en-US" baseline="30000" dirty="0"/>
              <a:t>rd</a:t>
            </a:r>
            <a:r>
              <a:rPr lang="en-US" dirty="0"/>
              <a:t> Circuit opinion limiting contract pharmacies is a win for Pharma</a:t>
            </a:r>
          </a:p>
          <a:p>
            <a:r>
              <a:rPr lang="en-US" dirty="0"/>
              <a:t>This fight will continue.</a:t>
            </a:r>
          </a:p>
          <a:p>
            <a:pPr lvl="1"/>
            <a:r>
              <a:rPr lang="en-US" dirty="0"/>
              <a:t>340B is a flawed program as it does not actually help consumers, according to much of the data</a:t>
            </a:r>
          </a:p>
          <a:p>
            <a:pPr lvl="1"/>
            <a:r>
              <a:rPr lang="en-US" dirty="0"/>
              <a:t>Pharma however is not helping consumers either</a:t>
            </a:r>
          </a:p>
          <a:p>
            <a:pPr lvl="1"/>
            <a:r>
              <a:rPr lang="en-US" dirty="0" err="1"/>
              <a:t>PBM’s</a:t>
            </a:r>
            <a:r>
              <a:rPr lang="en-US" dirty="0"/>
              <a:t> are flawed, as they chase the “rebates” i.e. …… </a:t>
            </a:r>
          </a:p>
          <a:p>
            <a:r>
              <a:rPr lang="en-US" dirty="0"/>
              <a:t>Has anybody looked at Mark Cuban’s Drug Program?</a:t>
            </a:r>
          </a:p>
          <a:p>
            <a:pPr marL="0" indent="0">
              <a:buNone/>
            </a:pPr>
            <a:endParaRPr lang="en-US" dirty="0"/>
          </a:p>
          <a:p>
            <a:endParaRPr lang="en-US" dirty="0"/>
          </a:p>
        </p:txBody>
      </p:sp>
    </p:spTree>
    <p:extLst>
      <p:ext uri="{BB962C8B-B14F-4D97-AF65-F5344CB8AC3E}">
        <p14:creationId xmlns:p14="http://schemas.microsoft.com/office/powerpoint/2010/main" val="164216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err="1"/>
              <a:t>RHC’s</a:t>
            </a:r>
            <a:endParaRPr lang="en-US" sz="6000" dirty="0"/>
          </a:p>
        </p:txBody>
      </p:sp>
    </p:spTree>
    <p:extLst>
      <p:ext uri="{BB962C8B-B14F-4D97-AF65-F5344CB8AC3E}">
        <p14:creationId xmlns:p14="http://schemas.microsoft.com/office/powerpoint/2010/main" val="177778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DFDE-9E16-DCCB-416A-D930DF924F4D}"/>
              </a:ext>
            </a:extLst>
          </p:cNvPr>
          <p:cNvSpPr>
            <a:spLocks noGrp="1"/>
          </p:cNvSpPr>
          <p:nvPr>
            <p:ph type="title"/>
          </p:nvPr>
        </p:nvSpPr>
        <p:spPr/>
        <p:txBody>
          <a:bodyPr/>
          <a:lstStyle/>
          <a:p>
            <a:r>
              <a:rPr lang="en-US" dirty="0"/>
              <a:t>XIX Change of Scope: What is It?</a:t>
            </a:r>
          </a:p>
        </p:txBody>
      </p:sp>
      <p:sp>
        <p:nvSpPr>
          <p:cNvPr id="3" name="Content Placeholder 2">
            <a:extLst>
              <a:ext uri="{FF2B5EF4-FFF2-40B4-BE49-F238E27FC236}">
                <a16:creationId xmlns:a16="http://schemas.microsoft.com/office/drawing/2014/main" id="{E33822FC-FEA1-32A7-2E56-AE0902739FD4}"/>
              </a:ext>
            </a:extLst>
          </p:cNvPr>
          <p:cNvSpPr>
            <a:spLocks noGrp="1"/>
          </p:cNvSpPr>
          <p:nvPr>
            <p:ph idx="1"/>
          </p:nvPr>
        </p:nvSpPr>
        <p:spPr/>
        <p:txBody>
          <a:bodyPr/>
          <a:lstStyle/>
          <a:p>
            <a:r>
              <a:rPr lang="en-US" sz="2500" dirty="0">
                <a:solidFill>
                  <a:schemeClr val="tx1"/>
                </a:solidFill>
              </a:rPr>
              <a:t>RHCs are paid by Medicaid based on their encounter rate</a:t>
            </a:r>
          </a:p>
          <a:p>
            <a:pPr lvl="2"/>
            <a:r>
              <a:rPr lang="en-US" sz="2500" dirty="0">
                <a:solidFill>
                  <a:schemeClr val="tx1"/>
                </a:solidFill>
              </a:rPr>
              <a:t>Encounter rate is updated each year based on the MEI (Medicare economic index)</a:t>
            </a:r>
          </a:p>
          <a:p>
            <a:r>
              <a:rPr lang="en-US" sz="2500" dirty="0">
                <a:solidFill>
                  <a:schemeClr val="tx1"/>
                </a:solidFill>
              </a:rPr>
              <a:t>Original base year was set from 1999/2000 cost report</a:t>
            </a:r>
          </a:p>
          <a:p>
            <a:pPr lvl="2"/>
            <a:r>
              <a:rPr lang="en-US" sz="2500" dirty="0">
                <a:solidFill>
                  <a:schemeClr val="tx1"/>
                </a:solidFill>
              </a:rPr>
              <a:t>20 plus years since the last base year was completed</a:t>
            </a:r>
          </a:p>
          <a:p>
            <a:r>
              <a:rPr lang="en-US" sz="2500" dirty="0">
                <a:solidFill>
                  <a:schemeClr val="tx1"/>
                </a:solidFill>
              </a:rPr>
              <a:t>A change in scope of services provided by an RHC include </a:t>
            </a:r>
          </a:p>
          <a:p>
            <a:pPr lvl="2"/>
            <a:r>
              <a:rPr lang="en-US" sz="2500" dirty="0">
                <a:solidFill>
                  <a:schemeClr val="tx1"/>
                </a:solidFill>
              </a:rPr>
              <a:t>The addition or deletion of a service</a:t>
            </a:r>
          </a:p>
          <a:p>
            <a:pPr lvl="2"/>
            <a:r>
              <a:rPr lang="en-US" sz="2500" dirty="0">
                <a:solidFill>
                  <a:schemeClr val="tx1"/>
                </a:solidFill>
              </a:rPr>
              <a:t>A change in the magnitude, intensity, or character of services currently offered at the RHC.</a:t>
            </a:r>
          </a:p>
          <a:p>
            <a:endParaRPr lang="en-US" dirty="0"/>
          </a:p>
        </p:txBody>
      </p:sp>
    </p:spTree>
    <p:extLst>
      <p:ext uri="{BB962C8B-B14F-4D97-AF65-F5344CB8AC3E}">
        <p14:creationId xmlns:p14="http://schemas.microsoft.com/office/powerpoint/2010/main" val="100219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7B0F-9827-F60F-7E7D-FEE97477224B}"/>
              </a:ext>
            </a:extLst>
          </p:cNvPr>
          <p:cNvSpPr>
            <a:spLocks noGrp="1"/>
          </p:cNvSpPr>
          <p:nvPr>
            <p:ph type="title"/>
          </p:nvPr>
        </p:nvSpPr>
        <p:spPr/>
        <p:txBody>
          <a:bodyPr/>
          <a:lstStyle/>
          <a:p>
            <a:r>
              <a:rPr lang="en-US" dirty="0"/>
              <a:t>XIX Change of Scope: When to Request?</a:t>
            </a:r>
          </a:p>
        </p:txBody>
      </p:sp>
      <p:sp>
        <p:nvSpPr>
          <p:cNvPr id="3" name="Content Placeholder 2">
            <a:extLst>
              <a:ext uri="{FF2B5EF4-FFF2-40B4-BE49-F238E27FC236}">
                <a16:creationId xmlns:a16="http://schemas.microsoft.com/office/drawing/2014/main" id="{1025F37B-1509-5C88-9C13-DFD566D70789}"/>
              </a:ext>
            </a:extLst>
          </p:cNvPr>
          <p:cNvSpPr>
            <a:spLocks noGrp="1"/>
          </p:cNvSpPr>
          <p:nvPr>
            <p:ph idx="1"/>
          </p:nvPr>
        </p:nvSpPr>
        <p:spPr/>
        <p:txBody>
          <a:bodyPr/>
          <a:lstStyle/>
          <a:p>
            <a:r>
              <a:rPr lang="en-US" sz="2400" dirty="0">
                <a:solidFill>
                  <a:schemeClr val="tx1"/>
                </a:solidFill>
              </a:rPr>
              <a:t>RHC can request a Medicaid change of scope if one of the 6 applies to them</a:t>
            </a:r>
          </a:p>
          <a:p>
            <a:pPr lvl="2"/>
            <a:r>
              <a:rPr lang="en-US" sz="2400" dirty="0">
                <a:solidFill>
                  <a:schemeClr val="tx1"/>
                </a:solidFill>
              </a:rPr>
              <a:t>1. An increase in a specific patient type/service (example- Covid)</a:t>
            </a:r>
          </a:p>
          <a:p>
            <a:pPr lvl="2"/>
            <a:r>
              <a:rPr lang="en-US" sz="2400" dirty="0">
                <a:solidFill>
                  <a:schemeClr val="tx1"/>
                </a:solidFill>
              </a:rPr>
              <a:t>2. Change in services provided</a:t>
            </a:r>
          </a:p>
          <a:p>
            <a:pPr lvl="2"/>
            <a:r>
              <a:rPr lang="en-US" sz="2400" dirty="0">
                <a:solidFill>
                  <a:schemeClr val="tx1"/>
                </a:solidFill>
              </a:rPr>
              <a:t>3. Changes in operating costs attributable to changes in capital expenditures (new service facilities)</a:t>
            </a:r>
          </a:p>
          <a:p>
            <a:pPr lvl="2"/>
            <a:r>
              <a:rPr lang="en-US" sz="2400" dirty="0">
                <a:solidFill>
                  <a:schemeClr val="tx1"/>
                </a:solidFill>
              </a:rPr>
              <a:t>4. Changes in operating costs attributable to changes in technology</a:t>
            </a:r>
          </a:p>
          <a:p>
            <a:pPr lvl="2"/>
            <a:r>
              <a:rPr lang="en-US" sz="2400" dirty="0">
                <a:solidFill>
                  <a:schemeClr val="tx1"/>
                </a:solidFill>
              </a:rPr>
              <a:t>5. Indirect medical education adjustment (reflects costs of providing teaching to interns and residents)</a:t>
            </a:r>
          </a:p>
          <a:p>
            <a:pPr lvl="2"/>
            <a:r>
              <a:rPr lang="en-US" sz="2400" dirty="0">
                <a:solidFill>
                  <a:schemeClr val="tx1"/>
                </a:solidFill>
              </a:rPr>
              <a:t>6. Any other change in scope approved by Health Resources and Service Admin (HRSA), although change of scope is administered at state level.</a:t>
            </a:r>
          </a:p>
          <a:p>
            <a:endParaRPr lang="en-US" dirty="0"/>
          </a:p>
        </p:txBody>
      </p:sp>
    </p:spTree>
    <p:extLst>
      <p:ext uri="{BB962C8B-B14F-4D97-AF65-F5344CB8AC3E}">
        <p14:creationId xmlns:p14="http://schemas.microsoft.com/office/powerpoint/2010/main" val="90217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a:t>Current Topics &amp; Updates</a:t>
            </a:r>
          </a:p>
        </p:txBody>
      </p:sp>
    </p:spTree>
    <p:extLst>
      <p:ext uri="{BB962C8B-B14F-4D97-AF65-F5344CB8AC3E}">
        <p14:creationId xmlns:p14="http://schemas.microsoft.com/office/powerpoint/2010/main" val="190004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a:t>Financial Insights</a:t>
            </a:r>
          </a:p>
        </p:txBody>
      </p:sp>
    </p:spTree>
    <p:extLst>
      <p:ext uri="{BB962C8B-B14F-4D97-AF65-F5344CB8AC3E}">
        <p14:creationId xmlns:p14="http://schemas.microsoft.com/office/powerpoint/2010/main" val="3421440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7E21-EBC4-E56F-D9BB-CE1BCEBCD82D}"/>
              </a:ext>
            </a:extLst>
          </p:cNvPr>
          <p:cNvSpPr>
            <a:spLocks noGrp="1"/>
          </p:cNvSpPr>
          <p:nvPr>
            <p:ph type="title"/>
          </p:nvPr>
        </p:nvSpPr>
        <p:spPr/>
        <p:txBody>
          <a:bodyPr/>
          <a:lstStyle/>
          <a:p>
            <a:r>
              <a:rPr lang="en-US" dirty="0"/>
              <a:t>Operations</a:t>
            </a:r>
          </a:p>
        </p:txBody>
      </p:sp>
      <p:sp>
        <p:nvSpPr>
          <p:cNvPr id="3" name="Content Placeholder 2">
            <a:extLst>
              <a:ext uri="{FF2B5EF4-FFF2-40B4-BE49-F238E27FC236}">
                <a16:creationId xmlns:a16="http://schemas.microsoft.com/office/drawing/2014/main" id="{767B8FC4-DACB-3890-B9FF-D328BC885BEC}"/>
              </a:ext>
            </a:extLst>
          </p:cNvPr>
          <p:cNvSpPr>
            <a:spLocks noGrp="1"/>
          </p:cNvSpPr>
          <p:nvPr>
            <p:ph idx="1"/>
          </p:nvPr>
        </p:nvSpPr>
        <p:spPr/>
        <p:txBody>
          <a:bodyPr/>
          <a:lstStyle/>
          <a:p>
            <a:r>
              <a:rPr lang="en-US" dirty="0"/>
              <a:t>We tend to focus on all the “bonus” payments rather than actual operations.</a:t>
            </a:r>
          </a:p>
          <a:p>
            <a:pPr lvl="1"/>
            <a:r>
              <a:rPr lang="en-US" dirty="0"/>
              <a:t>We need to not lose sight of the basic blocking and tackling of operations</a:t>
            </a:r>
          </a:p>
          <a:p>
            <a:r>
              <a:rPr lang="en-US" dirty="0"/>
              <a:t>Cost containment</a:t>
            </a:r>
          </a:p>
          <a:p>
            <a:r>
              <a:rPr lang="en-US" dirty="0"/>
              <a:t>New patient services</a:t>
            </a:r>
          </a:p>
          <a:p>
            <a:r>
              <a:rPr lang="en-US" dirty="0"/>
              <a:t>Market analysis</a:t>
            </a:r>
          </a:p>
          <a:p>
            <a:pPr marL="457200" lvl="1" indent="0">
              <a:buNone/>
            </a:pPr>
            <a:endParaRPr lang="en-US" dirty="0"/>
          </a:p>
        </p:txBody>
      </p:sp>
    </p:spTree>
    <p:extLst>
      <p:ext uri="{BB962C8B-B14F-4D97-AF65-F5344CB8AC3E}">
        <p14:creationId xmlns:p14="http://schemas.microsoft.com/office/powerpoint/2010/main" val="155215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Tools to Help – </a:t>
            </a:r>
            <a:r>
              <a:rPr lang="en-US" dirty="0">
                <a:latin typeface="Century Gothic" panose="020B0502020202020204" pitchFamily="34" charset="0"/>
              </a:rPr>
              <a:t>Financial Insights</a:t>
            </a:r>
            <a:endParaRPr lang="en-US" sz="2000" dirty="0"/>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606169"/>
            <a:ext cx="10515600" cy="4351338"/>
          </a:xfrm>
        </p:spPr>
        <p:txBody>
          <a:bodyPr>
            <a:normAutofit fontScale="92500" lnSpcReduction="20000"/>
          </a:bodyPr>
          <a:lstStyle/>
          <a:p>
            <a:r>
              <a:rPr lang="en-US" sz="3200" dirty="0"/>
              <a:t>Move from Insight to Action quicker than ever before</a:t>
            </a:r>
          </a:p>
          <a:p>
            <a:pPr lvl="1"/>
            <a:r>
              <a:rPr lang="en-US" sz="2800" dirty="0"/>
              <a:t>Crunch bigger datasets</a:t>
            </a:r>
          </a:p>
          <a:p>
            <a:pPr lvl="1"/>
            <a:r>
              <a:rPr lang="en-US" sz="2800" dirty="0"/>
              <a:t>Visualizations that make finding Insight easier</a:t>
            </a:r>
          </a:p>
          <a:p>
            <a:pPr lvl="1"/>
            <a:r>
              <a:rPr lang="en-US" sz="2800" dirty="0"/>
              <a:t>Drill-through to source system and record in seconds</a:t>
            </a:r>
          </a:p>
          <a:p>
            <a:r>
              <a:rPr lang="en-US" sz="3200" dirty="0"/>
              <a:t>Works across all your systems</a:t>
            </a:r>
          </a:p>
          <a:p>
            <a:r>
              <a:rPr lang="en-US" sz="3200" dirty="0"/>
              <a:t>Helps move beyond EMR vendor limitations on analytics and reporting</a:t>
            </a:r>
          </a:p>
          <a:p>
            <a:r>
              <a:rPr lang="en-US" sz="3200" dirty="0"/>
              <a:t>Enriched with third party datasets (ex. MMIS, Definitive Healthcare, HCRIS,…)</a:t>
            </a:r>
          </a:p>
          <a:p>
            <a:r>
              <a:rPr lang="en-US" sz="3200" dirty="0"/>
              <a:t>Built on Clearfork Data Platform with Discovery Subject Matter Expertise</a:t>
            </a:r>
          </a:p>
          <a:p>
            <a:endParaRPr lang="en-US" dirty="0"/>
          </a:p>
          <a:p>
            <a:pPr lvl="1"/>
            <a:endParaRPr lang="en-US" dirty="0"/>
          </a:p>
        </p:txBody>
      </p:sp>
    </p:spTree>
    <p:extLst>
      <p:ext uri="{BB962C8B-B14F-4D97-AF65-F5344CB8AC3E}">
        <p14:creationId xmlns:p14="http://schemas.microsoft.com/office/powerpoint/2010/main" val="404600374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Leadership Insights – Financial Insights Package</a:t>
            </a:r>
          </a:p>
        </p:txBody>
      </p:sp>
      <p:pic>
        <p:nvPicPr>
          <p:cNvPr id="4" name="Picture 3">
            <a:extLst>
              <a:ext uri="{FF2B5EF4-FFF2-40B4-BE49-F238E27FC236}">
                <a16:creationId xmlns:a16="http://schemas.microsoft.com/office/drawing/2014/main" id="{C32B7E59-B6AF-D57E-0C39-2A4993E9FFBE}"/>
              </a:ext>
            </a:extLst>
          </p:cNvPr>
          <p:cNvPicPr>
            <a:picLocks noChangeAspect="1"/>
          </p:cNvPicPr>
          <p:nvPr/>
        </p:nvPicPr>
        <p:blipFill>
          <a:blip r:embed="rId4"/>
          <a:stretch>
            <a:fillRect/>
          </a:stretch>
        </p:blipFill>
        <p:spPr>
          <a:xfrm>
            <a:off x="986667" y="1938572"/>
            <a:ext cx="10506291" cy="4209145"/>
          </a:xfrm>
          <a:prstGeom prst="rect">
            <a:avLst/>
          </a:prstGeom>
          <a:ln>
            <a:solidFill>
              <a:schemeClr val="tx1"/>
            </a:solidFill>
          </a:ln>
        </p:spPr>
      </p:pic>
    </p:spTree>
    <p:extLst>
      <p:ext uri="{BB962C8B-B14F-4D97-AF65-F5344CB8AC3E}">
        <p14:creationId xmlns:p14="http://schemas.microsoft.com/office/powerpoint/2010/main" val="401588398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a:xfrm>
            <a:off x="838200" y="209677"/>
            <a:ext cx="10515600" cy="1325563"/>
          </a:xfrm>
        </p:spPr>
        <p:txBody>
          <a:bodyPr/>
          <a:lstStyle/>
          <a:p>
            <a:r>
              <a:rPr lang="en-US" dirty="0"/>
              <a:t>Leadership Insights –  Service Analytics</a:t>
            </a:r>
          </a:p>
        </p:txBody>
      </p:sp>
      <p:pic>
        <p:nvPicPr>
          <p:cNvPr id="10" name="Picture 9">
            <a:extLst>
              <a:ext uri="{FF2B5EF4-FFF2-40B4-BE49-F238E27FC236}">
                <a16:creationId xmlns:a16="http://schemas.microsoft.com/office/drawing/2014/main" id="{5B962C55-DE94-74F9-3635-3233BE07B8D9}"/>
              </a:ext>
            </a:extLst>
          </p:cNvPr>
          <p:cNvPicPr>
            <a:picLocks noChangeAspect="1"/>
          </p:cNvPicPr>
          <p:nvPr/>
        </p:nvPicPr>
        <p:blipFill>
          <a:blip r:embed="rId4"/>
          <a:stretch>
            <a:fillRect/>
          </a:stretch>
        </p:blipFill>
        <p:spPr>
          <a:xfrm rot="10800000" flipH="1" flipV="1">
            <a:off x="4413996" y="3429000"/>
            <a:ext cx="7374194" cy="2931165"/>
          </a:xfrm>
          <a:prstGeom prst="rect">
            <a:avLst/>
          </a:prstGeom>
          <a:ln>
            <a:solidFill>
              <a:schemeClr val="tx1"/>
            </a:solidFill>
          </a:ln>
        </p:spPr>
      </p:pic>
      <p:pic>
        <p:nvPicPr>
          <p:cNvPr id="8" name="Picture 7">
            <a:extLst>
              <a:ext uri="{FF2B5EF4-FFF2-40B4-BE49-F238E27FC236}">
                <a16:creationId xmlns:a16="http://schemas.microsoft.com/office/drawing/2014/main" id="{D2C6EC0C-CEDF-13B5-206E-F9BF6ECE60D0}"/>
              </a:ext>
            </a:extLst>
          </p:cNvPr>
          <p:cNvPicPr>
            <a:picLocks noChangeAspect="1"/>
          </p:cNvPicPr>
          <p:nvPr/>
        </p:nvPicPr>
        <p:blipFill>
          <a:blip r:embed="rId5"/>
          <a:stretch>
            <a:fillRect/>
          </a:stretch>
        </p:blipFill>
        <p:spPr>
          <a:xfrm>
            <a:off x="559061" y="1535240"/>
            <a:ext cx="7374194" cy="2955884"/>
          </a:xfrm>
          <a:prstGeom prst="rect">
            <a:avLst/>
          </a:prstGeom>
          <a:ln>
            <a:solidFill>
              <a:schemeClr val="tx1"/>
            </a:solidFill>
          </a:ln>
        </p:spPr>
      </p:pic>
      <p:sp>
        <p:nvSpPr>
          <p:cNvPr id="5" name="Rectangle: Rounded Corners 4">
            <a:extLst>
              <a:ext uri="{FF2B5EF4-FFF2-40B4-BE49-F238E27FC236}">
                <a16:creationId xmlns:a16="http://schemas.microsoft.com/office/drawing/2014/main" id="{0B31BEC9-F087-D869-4631-24998EE163A4}"/>
              </a:ext>
            </a:extLst>
          </p:cNvPr>
          <p:cNvSpPr/>
          <p:nvPr/>
        </p:nvSpPr>
        <p:spPr>
          <a:xfrm>
            <a:off x="8563388" y="1563148"/>
            <a:ext cx="2894044" cy="1655540"/>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Know volume of procedures and unique patients, along with total charges using multiple facilities within a specified timeframe</a:t>
            </a:r>
          </a:p>
        </p:txBody>
      </p:sp>
      <p:cxnSp>
        <p:nvCxnSpPr>
          <p:cNvPr id="6" name="Straight Arrow Connector 5">
            <a:extLst>
              <a:ext uri="{FF2B5EF4-FFF2-40B4-BE49-F238E27FC236}">
                <a16:creationId xmlns:a16="http://schemas.microsoft.com/office/drawing/2014/main" id="{62CFD4A0-769B-AF49-1BDC-67EDFF818DD0}"/>
              </a:ext>
            </a:extLst>
          </p:cNvPr>
          <p:cNvCxnSpPr>
            <a:cxnSpLocks/>
          </p:cNvCxnSpPr>
          <p:nvPr/>
        </p:nvCxnSpPr>
        <p:spPr>
          <a:xfrm flipH="1">
            <a:off x="7461504" y="2339440"/>
            <a:ext cx="1268255" cy="284099"/>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8EF177B0-A252-A509-6330-7A5D8CBD3C3B}"/>
              </a:ext>
            </a:extLst>
          </p:cNvPr>
          <p:cNvSpPr/>
          <p:nvPr/>
        </p:nvSpPr>
        <p:spPr>
          <a:xfrm>
            <a:off x="835152" y="4704625"/>
            <a:ext cx="2894044" cy="1655540"/>
          </a:xfrm>
          <a:prstGeom prst="roundRect">
            <a:avLst/>
          </a:prstGeom>
          <a:solidFill>
            <a:srgbClr val="84754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Understand what and where by procedure code to make key decisions</a:t>
            </a:r>
          </a:p>
        </p:txBody>
      </p:sp>
      <p:cxnSp>
        <p:nvCxnSpPr>
          <p:cNvPr id="13" name="Straight Arrow Connector 12">
            <a:extLst>
              <a:ext uri="{FF2B5EF4-FFF2-40B4-BE49-F238E27FC236}">
                <a16:creationId xmlns:a16="http://schemas.microsoft.com/office/drawing/2014/main" id="{BC06BCDB-9809-AF89-DF4D-07E9D37CCEF8}"/>
              </a:ext>
            </a:extLst>
          </p:cNvPr>
          <p:cNvCxnSpPr>
            <a:cxnSpLocks/>
            <a:stCxn id="12" idx="3"/>
          </p:cNvCxnSpPr>
          <p:nvPr/>
        </p:nvCxnSpPr>
        <p:spPr>
          <a:xfrm flipV="1">
            <a:off x="3729196" y="5193792"/>
            <a:ext cx="1117124" cy="338603"/>
          </a:xfrm>
          <a:prstGeom prst="straightConnector1">
            <a:avLst/>
          </a:prstGeom>
          <a:ln w="15875">
            <a:solidFill>
              <a:srgbClr val="84754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64217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B107-8C7C-4400-920A-A0835AE38D42}"/>
              </a:ext>
            </a:extLst>
          </p:cNvPr>
          <p:cNvSpPr>
            <a:spLocks noGrp="1"/>
          </p:cNvSpPr>
          <p:nvPr>
            <p:ph type="ctrTitle"/>
          </p:nvPr>
        </p:nvSpPr>
        <p:spPr/>
        <p:txBody>
          <a:bodyPr/>
          <a:lstStyle/>
          <a:p>
            <a:r>
              <a:rPr lang="en-US" dirty="0" err="1">
                <a:solidFill>
                  <a:schemeClr val="bg1"/>
                </a:solidFill>
              </a:rPr>
              <a:t>LoFTS</a:t>
            </a:r>
            <a:endParaRPr lang="en-US" dirty="0">
              <a:solidFill>
                <a:schemeClr val="bg1"/>
              </a:solidFill>
            </a:endParaRPr>
          </a:p>
        </p:txBody>
      </p:sp>
      <p:sp>
        <p:nvSpPr>
          <p:cNvPr id="3" name="Subtitle 2">
            <a:extLst>
              <a:ext uri="{FF2B5EF4-FFF2-40B4-BE49-F238E27FC236}">
                <a16:creationId xmlns:a16="http://schemas.microsoft.com/office/drawing/2014/main" id="{12416B0A-F49F-88AD-5380-33154822956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932569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754E"/>
                </a:solidFill>
              </a:rPr>
              <a:t>Local Funds Tracking System (</a:t>
            </a:r>
            <a:r>
              <a:rPr lang="en-US" dirty="0" err="1">
                <a:solidFill>
                  <a:srgbClr val="84754E"/>
                </a:solidFill>
              </a:rPr>
              <a:t>LoFTS</a:t>
            </a:r>
            <a:r>
              <a:rPr lang="en-US" dirty="0">
                <a:solidFill>
                  <a:srgbClr val="84754E"/>
                </a:solidFill>
              </a:rPr>
              <a:t>)</a:t>
            </a:r>
          </a:p>
        </p:txBody>
      </p:sp>
      <p:sp>
        <p:nvSpPr>
          <p:cNvPr id="3" name="Content Placeholder 2"/>
          <p:cNvSpPr>
            <a:spLocks noGrp="1"/>
          </p:cNvSpPr>
          <p:nvPr>
            <p:ph idx="1"/>
          </p:nvPr>
        </p:nvSpPr>
        <p:spPr>
          <a:xfrm>
            <a:off x="838200" y="1520687"/>
            <a:ext cx="10515600" cy="4972187"/>
          </a:xfrm>
        </p:spPr>
        <p:txBody>
          <a:bodyPr>
            <a:normAutofit lnSpcReduction="10000"/>
          </a:bodyPr>
          <a:lstStyle/>
          <a:p>
            <a:pPr>
              <a:buClr>
                <a:srgbClr val="CCB066"/>
              </a:buClr>
            </a:pPr>
            <a:r>
              <a:rPr lang="en-US" altLang="en-US" sz="2400" dirty="0">
                <a:solidFill>
                  <a:schemeClr val="tx1"/>
                </a:solidFill>
              </a:rPr>
              <a:t>Reporting is Now Yearly for ALL Modules.</a:t>
            </a:r>
          </a:p>
          <a:p>
            <a:pPr lvl="1">
              <a:buFont typeface="Wingdings" panose="05000000000000000000" pitchFamily="2" charset="2"/>
              <a:buChar char="v"/>
            </a:pPr>
            <a:r>
              <a:rPr lang="en-US" altLang="en-US" sz="2000" dirty="0">
                <a:solidFill>
                  <a:schemeClr val="tx1"/>
                </a:solidFill>
              </a:rPr>
              <a:t>Reporting Window October 1-31, 2023 (Same as DPP Reporting)</a:t>
            </a:r>
          </a:p>
          <a:p>
            <a:pPr lvl="1">
              <a:buFont typeface="Wingdings" panose="05000000000000000000" pitchFamily="2" charset="2"/>
              <a:buChar char="v"/>
            </a:pPr>
            <a:r>
              <a:rPr lang="en-US" altLang="en-US" sz="2000" dirty="0">
                <a:solidFill>
                  <a:schemeClr val="tx1"/>
                </a:solidFill>
              </a:rPr>
              <a:t>Report on IGT and Revenue for FFY23 (October 1, 2022- September 30, 2023)</a:t>
            </a:r>
          </a:p>
          <a:p>
            <a:pPr>
              <a:buClr>
                <a:srgbClr val="CCB066"/>
              </a:buClr>
            </a:pPr>
            <a:r>
              <a:rPr lang="en-US" altLang="en-US" sz="2400" dirty="0">
                <a:solidFill>
                  <a:schemeClr val="tx1"/>
                </a:solidFill>
              </a:rPr>
              <a:t>Mandatory Training</a:t>
            </a:r>
          </a:p>
          <a:p>
            <a:pPr lvl="1">
              <a:buFont typeface="Wingdings" panose="05000000000000000000" pitchFamily="2" charset="2"/>
              <a:buChar char="v"/>
            </a:pPr>
            <a:r>
              <a:rPr lang="en-US" altLang="en-US" sz="2000" dirty="0">
                <a:solidFill>
                  <a:schemeClr val="tx1"/>
                </a:solidFill>
              </a:rPr>
              <a:t>Module 1- LPPFs Only</a:t>
            </a:r>
          </a:p>
          <a:p>
            <a:pPr lvl="1">
              <a:buFont typeface="Wingdings" panose="05000000000000000000" pitchFamily="2" charset="2"/>
              <a:buChar char="v"/>
            </a:pPr>
            <a:r>
              <a:rPr lang="en-US" altLang="en-US" sz="2000" dirty="0">
                <a:solidFill>
                  <a:schemeClr val="tx1"/>
                </a:solidFill>
              </a:rPr>
              <a:t>Modules 2 and 3- All NSGO (Governmental Hospitals) NOT in an LPPF</a:t>
            </a:r>
          </a:p>
          <a:p>
            <a:pPr lvl="2"/>
            <a:r>
              <a:rPr lang="en-US" altLang="en-US" sz="1600" dirty="0">
                <a:solidFill>
                  <a:schemeClr val="tx1"/>
                </a:solidFill>
              </a:rPr>
              <a:t>Wednesday, September 27, 2023 10-11 AM</a:t>
            </a:r>
          </a:p>
          <a:p>
            <a:pPr lvl="1">
              <a:buFont typeface="Wingdings" panose="05000000000000000000" pitchFamily="2" charset="2"/>
              <a:buChar char="v"/>
            </a:pPr>
            <a:r>
              <a:rPr lang="en-US" altLang="en-US" sz="2000" dirty="0">
                <a:solidFill>
                  <a:schemeClr val="tx1"/>
                </a:solidFill>
              </a:rPr>
              <a:t>Module 4- SHARS</a:t>
            </a:r>
          </a:p>
          <a:p>
            <a:pPr lvl="2"/>
            <a:r>
              <a:rPr lang="en-US" altLang="en-US" sz="1600" dirty="0">
                <a:solidFill>
                  <a:schemeClr val="tx1"/>
                </a:solidFill>
              </a:rPr>
              <a:t>Monday, September 25, 2023 10-11 AM OR Thursday, September 28, 2023 10-11AM</a:t>
            </a:r>
          </a:p>
          <a:p>
            <a:pPr lvl="2"/>
            <a:r>
              <a:rPr lang="en-US" altLang="en-US" sz="1600" dirty="0">
                <a:solidFill>
                  <a:schemeClr val="tx1"/>
                </a:solidFill>
              </a:rPr>
              <a:t>TEAMS Meeting Link </a:t>
            </a:r>
            <a:r>
              <a:rPr lang="en-US" altLang="en-US" sz="1600" dirty="0">
                <a:solidFill>
                  <a:schemeClr val="tx1"/>
                </a:solidFill>
                <a:hlinkClick r:id="rId5">
                  <a:extLst>
                    <a:ext uri="{A12FA001-AC4F-418D-AE19-62706E023703}">
                      <ahyp:hlinkClr xmlns:ahyp="http://schemas.microsoft.com/office/drawing/2018/hyperlinkcolor" val="tx"/>
                    </a:ext>
                  </a:extLst>
                </a:hlinkClick>
              </a:rPr>
              <a:t>https://pfd.hhs.texas.gov/local-funds-monitoring</a:t>
            </a:r>
            <a:r>
              <a:rPr lang="en-US" altLang="en-US" sz="1600" dirty="0">
                <a:solidFill>
                  <a:schemeClr val="tx1"/>
                </a:solidFill>
              </a:rPr>
              <a:t> or by Phone # (512) 580-4366; Conference ID 536 135 976#</a:t>
            </a:r>
          </a:p>
          <a:p>
            <a:pPr lvl="1">
              <a:buFont typeface="Wingdings" panose="05000000000000000000" pitchFamily="2" charset="2"/>
              <a:buChar char="v"/>
            </a:pPr>
            <a:r>
              <a:rPr lang="en-US" altLang="en-US" sz="2000" dirty="0">
                <a:solidFill>
                  <a:schemeClr val="tx1"/>
                </a:solidFill>
              </a:rPr>
              <a:t>Module 4- LGEs Who Submit CPEs for UC Ambulance or PHP-CCP</a:t>
            </a:r>
          </a:p>
          <a:p>
            <a:pPr lvl="2"/>
            <a:r>
              <a:rPr lang="en-US" altLang="en-US" sz="1600" dirty="0">
                <a:solidFill>
                  <a:schemeClr val="tx1"/>
                </a:solidFill>
              </a:rPr>
              <a:t>Thursday, September 28, 2023 2-3 PM</a:t>
            </a:r>
          </a:p>
          <a:p>
            <a:pPr lvl="2"/>
            <a:r>
              <a:rPr lang="en-US" altLang="en-US" sz="1600" dirty="0">
                <a:solidFill>
                  <a:schemeClr val="tx1"/>
                </a:solidFill>
              </a:rPr>
              <a:t>TEAMS Meeting Link </a:t>
            </a:r>
            <a:r>
              <a:rPr lang="en-US" altLang="en-US" sz="1600" dirty="0">
                <a:solidFill>
                  <a:schemeClr val="tx1"/>
                </a:solidFill>
                <a:hlinkClick r:id="rId5">
                  <a:extLst>
                    <a:ext uri="{A12FA001-AC4F-418D-AE19-62706E023703}">
                      <ahyp:hlinkClr xmlns:ahyp="http://schemas.microsoft.com/office/drawing/2018/hyperlinkcolor" val="tx"/>
                    </a:ext>
                  </a:extLst>
                </a:hlinkClick>
              </a:rPr>
              <a:t>https://pfd.hhs.texas.gov/local-funds-monitoring </a:t>
            </a:r>
            <a:r>
              <a:rPr lang="en-US" altLang="en-US" sz="1600" dirty="0">
                <a:solidFill>
                  <a:schemeClr val="tx1"/>
                </a:solidFill>
              </a:rPr>
              <a:t>or by Phone # (512) 580-4366; Conference ID 662 265 241#</a:t>
            </a:r>
            <a:endParaRPr lang="en-US" altLang="en-US" sz="2800" dirty="0">
              <a:solidFill>
                <a:schemeClr val="tx1"/>
              </a:solidFill>
            </a:endParaRPr>
          </a:p>
          <a:p>
            <a:r>
              <a:rPr lang="en-US" altLang="en-US" sz="2400" dirty="0" err="1">
                <a:solidFill>
                  <a:schemeClr val="tx1"/>
                </a:solidFill>
              </a:rPr>
              <a:t>LoFTS</a:t>
            </a:r>
            <a:r>
              <a:rPr lang="en-US" altLang="en-US" sz="2400" dirty="0">
                <a:solidFill>
                  <a:schemeClr val="tx1"/>
                </a:solidFill>
              </a:rPr>
              <a:t> Team </a:t>
            </a:r>
            <a:r>
              <a:rPr lang="en-US" altLang="en-US" sz="2000" dirty="0">
                <a:solidFill>
                  <a:schemeClr val="tx1"/>
                </a:solidFill>
                <a:hlinkClick r:id="rId6">
                  <a:extLst>
                    <a:ext uri="{A12FA001-AC4F-418D-AE19-62706E023703}">
                      <ahyp:hlinkClr xmlns:ahyp="http://schemas.microsoft.com/office/drawing/2018/hyperlinkcolor" val="tx"/>
                    </a:ext>
                  </a:extLst>
                </a:hlinkClick>
              </a:rPr>
              <a:t>PFD_LFM@hhs.Texas.gov</a:t>
            </a:r>
            <a:endParaRPr lang="en-US" altLang="en-US" sz="2000" dirty="0">
              <a:solidFill>
                <a:schemeClr val="tx1"/>
              </a:solidFill>
            </a:endParaRPr>
          </a:p>
          <a:p>
            <a:pPr marL="0" indent="0">
              <a:buNone/>
            </a:pPr>
            <a:endParaRPr lang="en-US" altLang="en-US" sz="2400" dirty="0">
              <a:solidFill>
                <a:schemeClr val="tx1"/>
              </a:solidFill>
            </a:endParaRPr>
          </a:p>
          <a:p>
            <a:pPr>
              <a:buClr>
                <a:srgbClr val="CCB066"/>
              </a:buClr>
            </a:pPr>
            <a:endParaRPr lang="en-US" altLang="en-US" sz="2400" dirty="0">
              <a:solidFill>
                <a:schemeClr val="tx1"/>
              </a:solidFill>
            </a:endParaRPr>
          </a:p>
          <a:p>
            <a:pPr marL="514350" indent="-514350">
              <a:buClr>
                <a:srgbClr val="CCB066"/>
              </a:buClr>
              <a:buFont typeface="+mj-lt"/>
              <a:buAutoNum type="arabicPeriod"/>
            </a:pPr>
            <a:endParaRPr lang="en-US" altLang="en-US" sz="2400" dirty="0">
              <a:solidFill>
                <a:schemeClr val="tx1"/>
              </a:solidFill>
            </a:endParaRPr>
          </a:p>
          <a:p>
            <a:pPr marL="0" indent="0">
              <a:buClr>
                <a:srgbClr val="CCB066"/>
              </a:buClr>
              <a:buNone/>
            </a:pPr>
            <a:endParaRPr lang="en-US" altLang="en-US" sz="2400" dirty="0">
              <a:solidFill>
                <a:schemeClr val="tx1"/>
              </a:solidFill>
            </a:endParaRPr>
          </a:p>
        </p:txBody>
      </p:sp>
    </p:spTree>
    <p:extLst>
      <p:ext uri="{BB962C8B-B14F-4D97-AF65-F5344CB8AC3E}">
        <p14:creationId xmlns:p14="http://schemas.microsoft.com/office/powerpoint/2010/main" val="132971156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754E"/>
                </a:solidFill>
              </a:rPr>
              <a:t>Local Funds Tracking System (</a:t>
            </a:r>
            <a:r>
              <a:rPr lang="en-US" dirty="0" err="1">
                <a:solidFill>
                  <a:srgbClr val="84754E"/>
                </a:solidFill>
              </a:rPr>
              <a:t>LoFTS</a:t>
            </a:r>
            <a:r>
              <a:rPr lang="en-US" dirty="0">
                <a:solidFill>
                  <a:srgbClr val="84754E"/>
                </a:solidFill>
              </a:rPr>
              <a:t>)</a:t>
            </a:r>
            <a:br>
              <a:rPr lang="en-US" dirty="0">
                <a:solidFill>
                  <a:srgbClr val="84754E"/>
                </a:solidFill>
              </a:rPr>
            </a:br>
            <a:r>
              <a:rPr lang="en-US" sz="2800" dirty="0">
                <a:solidFill>
                  <a:srgbClr val="84754E"/>
                </a:solidFill>
              </a:rPr>
              <a:t>IGT Settlement Dates Module 2- Hospital Programs</a:t>
            </a:r>
          </a:p>
        </p:txBody>
      </p:sp>
      <p:sp>
        <p:nvSpPr>
          <p:cNvPr id="3" name="Content Placeholder 2"/>
          <p:cNvSpPr>
            <a:spLocks noGrp="1"/>
          </p:cNvSpPr>
          <p:nvPr>
            <p:ph idx="1"/>
          </p:nvPr>
        </p:nvSpPr>
        <p:spPr>
          <a:xfrm>
            <a:off x="838200" y="1520687"/>
            <a:ext cx="10515600" cy="4972187"/>
          </a:xfrm>
        </p:spPr>
        <p:txBody>
          <a:bodyPr>
            <a:normAutofit/>
          </a:bodyPr>
          <a:lstStyle/>
          <a:p>
            <a:pPr marL="0" indent="0">
              <a:buClr>
                <a:srgbClr val="CCB066"/>
              </a:buClr>
              <a:buNone/>
            </a:pPr>
            <a:endParaRPr lang="en-US" altLang="en-US" sz="2400" dirty="0">
              <a:solidFill>
                <a:srgbClr val="84754E"/>
              </a:solidFill>
            </a:endParaRPr>
          </a:p>
          <a:p>
            <a:pPr>
              <a:buClr>
                <a:srgbClr val="CCB066"/>
              </a:buClr>
            </a:pPr>
            <a:endParaRPr lang="en-US" altLang="en-US" sz="2400" dirty="0">
              <a:solidFill>
                <a:srgbClr val="84754E"/>
              </a:solidFill>
            </a:endParaRPr>
          </a:p>
          <a:p>
            <a:pPr marL="514350" indent="-514350">
              <a:buClr>
                <a:srgbClr val="CCB066"/>
              </a:buClr>
              <a:buFont typeface="+mj-lt"/>
              <a:buAutoNum type="arabicPeriod"/>
            </a:pPr>
            <a:endParaRPr lang="en-US" altLang="en-US" sz="2400" dirty="0">
              <a:solidFill>
                <a:srgbClr val="84754E"/>
              </a:solidFill>
            </a:endParaRPr>
          </a:p>
          <a:p>
            <a:pPr marL="0" indent="0">
              <a:buClr>
                <a:srgbClr val="CCB066"/>
              </a:buClr>
              <a:buNone/>
            </a:pPr>
            <a:endParaRPr lang="en-US" altLang="en-US" sz="2400" dirty="0">
              <a:solidFill>
                <a:srgbClr val="84754E"/>
              </a:solidFill>
            </a:endParaRPr>
          </a:p>
        </p:txBody>
      </p:sp>
      <p:pic>
        <p:nvPicPr>
          <p:cNvPr id="9" name="Picture 8">
            <a:extLst>
              <a:ext uri="{FF2B5EF4-FFF2-40B4-BE49-F238E27FC236}">
                <a16:creationId xmlns:a16="http://schemas.microsoft.com/office/drawing/2014/main" id="{B73A200F-7B66-9A60-9F07-AC596B4C403C}"/>
              </a:ext>
            </a:extLst>
          </p:cNvPr>
          <p:cNvPicPr>
            <a:picLocks noChangeAspect="1"/>
          </p:cNvPicPr>
          <p:nvPr/>
        </p:nvPicPr>
        <p:blipFill>
          <a:blip r:embed="rId5"/>
          <a:stretch>
            <a:fillRect/>
          </a:stretch>
        </p:blipFill>
        <p:spPr>
          <a:xfrm>
            <a:off x="3838514" y="1691726"/>
            <a:ext cx="4192304" cy="4802185"/>
          </a:xfrm>
          <a:prstGeom prst="rect">
            <a:avLst/>
          </a:prstGeom>
        </p:spPr>
      </p:pic>
    </p:spTree>
    <p:extLst>
      <p:ext uri="{BB962C8B-B14F-4D97-AF65-F5344CB8AC3E}">
        <p14:creationId xmlns:p14="http://schemas.microsoft.com/office/powerpoint/2010/main" val="360413585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754E"/>
                </a:solidFill>
              </a:rPr>
              <a:t>Local Funds Tracking System (</a:t>
            </a:r>
            <a:r>
              <a:rPr lang="en-US" dirty="0" err="1">
                <a:solidFill>
                  <a:srgbClr val="84754E"/>
                </a:solidFill>
              </a:rPr>
              <a:t>LoFTS</a:t>
            </a:r>
            <a:r>
              <a:rPr lang="en-US" dirty="0">
                <a:solidFill>
                  <a:srgbClr val="84754E"/>
                </a:solidFill>
              </a:rPr>
              <a:t>)</a:t>
            </a:r>
            <a:br>
              <a:rPr lang="en-US" dirty="0">
                <a:solidFill>
                  <a:srgbClr val="84754E"/>
                </a:solidFill>
              </a:rPr>
            </a:br>
            <a:r>
              <a:rPr lang="en-US" sz="2800" dirty="0">
                <a:solidFill>
                  <a:srgbClr val="84754E"/>
                </a:solidFill>
              </a:rPr>
              <a:t>IGT Settlement Dates Module 3- Non-Hospital Programs</a:t>
            </a:r>
          </a:p>
        </p:txBody>
      </p:sp>
      <p:sp>
        <p:nvSpPr>
          <p:cNvPr id="3" name="Content Placeholder 2"/>
          <p:cNvSpPr>
            <a:spLocks noGrp="1"/>
          </p:cNvSpPr>
          <p:nvPr>
            <p:ph idx="1"/>
          </p:nvPr>
        </p:nvSpPr>
        <p:spPr>
          <a:xfrm>
            <a:off x="838200" y="1520687"/>
            <a:ext cx="10515600" cy="4972187"/>
          </a:xfrm>
        </p:spPr>
        <p:txBody>
          <a:bodyPr>
            <a:normAutofit/>
          </a:bodyPr>
          <a:lstStyle/>
          <a:p>
            <a:pPr marL="0" indent="0">
              <a:buClr>
                <a:srgbClr val="CCB066"/>
              </a:buClr>
              <a:buNone/>
            </a:pPr>
            <a:endParaRPr lang="en-US" altLang="en-US" sz="2400" dirty="0">
              <a:solidFill>
                <a:schemeClr val="tx1"/>
              </a:solidFill>
            </a:endParaRPr>
          </a:p>
          <a:p>
            <a:pPr>
              <a:buClr>
                <a:srgbClr val="CCB066"/>
              </a:buClr>
            </a:pPr>
            <a:endParaRPr lang="en-US" altLang="en-US" sz="2400" dirty="0">
              <a:solidFill>
                <a:schemeClr val="tx1"/>
              </a:solidFill>
            </a:endParaRPr>
          </a:p>
          <a:p>
            <a:pPr marL="514350" indent="-514350">
              <a:buClr>
                <a:srgbClr val="CCB066"/>
              </a:buClr>
              <a:buFont typeface="+mj-lt"/>
              <a:buAutoNum type="arabicPeriod"/>
            </a:pPr>
            <a:endParaRPr lang="en-US" altLang="en-US" sz="2400" dirty="0">
              <a:solidFill>
                <a:schemeClr val="tx1"/>
              </a:solidFill>
            </a:endParaRPr>
          </a:p>
          <a:p>
            <a:pPr marL="0" indent="0">
              <a:buClr>
                <a:srgbClr val="CCB066"/>
              </a:buClr>
              <a:buNone/>
            </a:pPr>
            <a:endParaRPr lang="en-US" altLang="en-US" sz="2400" dirty="0"/>
          </a:p>
        </p:txBody>
      </p:sp>
      <p:pic>
        <p:nvPicPr>
          <p:cNvPr id="5" name="Picture 4">
            <a:extLst>
              <a:ext uri="{FF2B5EF4-FFF2-40B4-BE49-F238E27FC236}">
                <a16:creationId xmlns:a16="http://schemas.microsoft.com/office/drawing/2014/main" id="{42D6483E-33D6-7BFA-0D3F-2B416E69F525}"/>
              </a:ext>
            </a:extLst>
          </p:cNvPr>
          <p:cNvPicPr>
            <a:picLocks noChangeAspect="1"/>
          </p:cNvPicPr>
          <p:nvPr/>
        </p:nvPicPr>
        <p:blipFill>
          <a:blip r:embed="rId5"/>
          <a:stretch>
            <a:fillRect/>
          </a:stretch>
        </p:blipFill>
        <p:spPr>
          <a:xfrm>
            <a:off x="3690920" y="2011985"/>
            <a:ext cx="4240507" cy="3989590"/>
          </a:xfrm>
          <a:prstGeom prst="rect">
            <a:avLst/>
          </a:prstGeom>
        </p:spPr>
      </p:pic>
    </p:spTree>
    <p:extLst>
      <p:ext uri="{BB962C8B-B14F-4D97-AF65-F5344CB8AC3E}">
        <p14:creationId xmlns:p14="http://schemas.microsoft.com/office/powerpoint/2010/main" val="118103218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934D-BA11-D972-AB8D-FD20F579D2BE}"/>
              </a:ext>
            </a:extLst>
          </p:cNvPr>
          <p:cNvSpPr>
            <a:spLocks noGrp="1"/>
          </p:cNvSpPr>
          <p:nvPr>
            <p:ph type="title"/>
          </p:nvPr>
        </p:nvSpPr>
        <p:spPr/>
        <p:txBody>
          <a:bodyPr/>
          <a:lstStyle/>
          <a:p>
            <a:r>
              <a:rPr lang="en-US" dirty="0" err="1">
                <a:solidFill>
                  <a:srgbClr val="84754E"/>
                </a:solidFill>
              </a:rPr>
              <a:t>LoFTS</a:t>
            </a:r>
            <a:r>
              <a:rPr lang="en-US" dirty="0">
                <a:solidFill>
                  <a:srgbClr val="84754E"/>
                </a:solidFill>
              </a:rPr>
              <a:t> Risk</a:t>
            </a:r>
          </a:p>
        </p:txBody>
      </p:sp>
      <p:sp>
        <p:nvSpPr>
          <p:cNvPr id="3" name="Content Placeholder 2">
            <a:extLst>
              <a:ext uri="{FF2B5EF4-FFF2-40B4-BE49-F238E27FC236}">
                <a16:creationId xmlns:a16="http://schemas.microsoft.com/office/drawing/2014/main" id="{8E9C9DDB-AEE9-C9FE-9156-AFA351D13B65}"/>
              </a:ext>
            </a:extLst>
          </p:cNvPr>
          <p:cNvSpPr>
            <a:spLocks noGrp="1"/>
          </p:cNvSpPr>
          <p:nvPr>
            <p:ph idx="1"/>
          </p:nvPr>
        </p:nvSpPr>
        <p:spPr/>
        <p:txBody>
          <a:bodyPr/>
          <a:lstStyle/>
          <a:p>
            <a:r>
              <a:rPr lang="en-US" dirty="0">
                <a:solidFill>
                  <a:schemeClr val="tx1"/>
                </a:solidFill>
              </a:rPr>
              <a:t>Are Borrowed Funds eligible for </a:t>
            </a:r>
            <a:r>
              <a:rPr lang="en-US" dirty="0" err="1">
                <a:solidFill>
                  <a:schemeClr val="tx1"/>
                </a:solidFill>
              </a:rPr>
              <a:t>IGT</a:t>
            </a:r>
            <a:endParaRPr lang="en-US" dirty="0">
              <a:solidFill>
                <a:schemeClr val="tx1"/>
              </a:solidFill>
            </a:endParaRPr>
          </a:p>
          <a:p>
            <a:r>
              <a:rPr lang="en-US" dirty="0">
                <a:solidFill>
                  <a:schemeClr val="tx1"/>
                </a:solidFill>
              </a:rPr>
              <a:t>Is patient Revenue (non-Medicare &amp; Medicaid) a source for IGT</a:t>
            </a:r>
          </a:p>
          <a:p>
            <a:pPr lvl="1"/>
            <a:r>
              <a:rPr lang="en-US" dirty="0">
                <a:solidFill>
                  <a:schemeClr val="tx1"/>
                </a:solidFill>
              </a:rPr>
              <a:t>What about State share of Medicaid</a:t>
            </a:r>
          </a:p>
          <a:p>
            <a:r>
              <a:rPr lang="en-US" dirty="0">
                <a:solidFill>
                  <a:schemeClr val="tx1"/>
                </a:solidFill>
              </a:rPr>
              <a:t>How long until “funds” become a reserve</a:t>
            </a:r>
          </a:p>
          <a:p>
            <a:r>
              <a:rPr lang="en-US" dirty="0">
                <a:solidFill>
                  <a:schemeClr val="tx1"/>
                </a:solidFill>
              </a:rPr>
              <a:t>How do you assign labels to dollars</a:t>
            </a:r>
          </a:p>
          <a:p>
            <a:r>
              <a:rPr lang="en-US" dirty="0">
                <a:solidFill>
                  <a:schemeClr val="tx1"/>
                </a:solidFill>
              </a:rPr>
              <a:t>Unfortunately, CMS is the Judge &amp; Jury</a:t>
            </a:r>
          </a:p>
          <a:p>
            <a:pPr lvl="1"/>
            <a:r>
              <a:rPr lang="en-US" dirty="0">
                <a:solidFill>
                  <a:schemeClr val="tx1"/>
                </a:solidFill>
              </a:rPr>
              <a:t>Will the </a:t>
            </a:r>
            <a:r>
              <a:rPr lang="en-US" dirty="0" err="1">
                <a:solidFill>
                  <a:schemeClr val="tx1"/>
                </a:solidFill>
              </a:rPr>
              <a:t>A&amp;G</a:t>
            </a:r>
            <a:r>
              <a:rPr lang="en-US" dirty="0">
                <a:solidFill>
                  <a:schemeClr val="tx1"/>
                </a:solidFill>
              </a:rPr>
              <a:t> sue on this issue?  Like they did for </a:t>
            </a:r>
            <a:r>
              <a:rPr lang="en-US" dirty="0" err="1">
                <a:solidFill>
                  <a:schemeClr val="tx1"/>
                </a:solidFill>
              </a:rPr>
              <a:t>LPPF</a:t>
            </a:r>
            <a:r>
              <a:rPr lang="en-US" dirty="0">
                <a:solidFill>
                  <a:schemeClr val="tx1"/>
                </a:solidFill>
              </a:rPr>
              <a:t>?</a:t>
            </a:r>
          </a:p>
        </p:txBody>
      </p:sp>
    </p:spTree>
    <p:extLst>
      <p:ext uri="{BB962C8B-B14F-4D97-AF65-F5344CB8AC3E}">
        <p14:creationId xmlns:p14="http://schemas.microsoft.com/office/powerpoint/2010/main" val="308268336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a:t>DPP Programs</a:t>
            </a:r>
          </a:p>
        </p:txBody>
      </p:sp>
    </p:spTree>
    <p:extLst>
      <p:ext uri="{BB962C8B-B14F-4D97-AF65-F5344CB8AC3E}">
        <p14:creationId xmlns:p14="http://schemas.microsoft.com/office/powerpoint/2010/main" val="2351961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934D-BA11-D972-AB8D-FD20F579D2BE}"/>
              </a:ext>
            </a:extLst>
          </p:cNvPr>
          <p:cNvSpPr>
            <a:spLocks noGrp="1"/>
          </p:cNvSpPr>
          <p:nvPr>
            <p:ph type="title"/>
          </p:nvPr>
        </p:nvSpPr>
        <p:spPr/>
        <p:txBody>
          <a:bodyPr/>
          <a:lstStyle/>
          <a:p>
            <a:r>
              <a:rPr lang="en-US" dirty="0">
                <a:solidFill>
                  <a:srgbClr val="84754E"/>
                </a:solidFill>
              </a:rPr>
              <a:t>MJ-</a:t>
            </a:r>
            <a:r>
              <a:rPr lang="en-US" dirty="0" err="1">
                <a:solidFill>
                  <a:srgbClr val="84754E"/>
                </a:solidFill>
              </a:rPr>
              <a:t>LPPF</a:t>
            </a:r>
            <a:endParaRPr lang="en-US" dirty="0">
              <a:solidFill>
                <a:srgbClr val="84754E"/>
              </a:solidFill>
            </a:endParaRPr>
          </a:p>
        </p:txBody>
      </p:sp>
      <p:sp>
        <p:nvSpPr>
          <p:cNvPr id="3" name="Content Placeholder 2">
            <a:extLst>
              <a:ext uri="{FF2B5EF4-FFF2-40B4-BE49-F238E27FC236}">
                <a16:creationId xmlns:a16="http://schemas.microsoft.com/office/drawing/2014/main" id="{8E9C9DDB-AEE9-C9FE-9156-AFA351D13B65}"/>
              </a:ext>
            </a:extLst>
          </p:cNvPr>
          <p:cNvSpPr>
            <a:spLocks noGrp="1"/>
          </p:cNvSpPr>
          <p:nvPr>
            <p:ph idx="1"/>
          </p:nvPr>
        </p:nvSpPr>
        <p:spPr>
          <a:xfrm>
            <a:off x="838200" y="1816747"/>
            <a:ext cx="10515600" cy="4351338"/>
          </a:xfrm>
        </p:spPr>
        <p:txBody>
          <a:bodyPr/>
          <a:lstStyle/>
          <a:p>
            <a:r>
              <a:rPr lang="en-US" dirty="0">
                <a:solidFill>
                  <a:schemeClr val="tx1"/>
                </a:solidFill>
              </a:rPr>
              <a:t>The first one has been established in East Texas</a:t>
            </a:r>
          </a:p>
          <a:p>
            <a:r>
              <a:rPr lang="en-US" dirty="0">
                <a:solidFill>
                  <a:schemeClr val="tx1"/>
                </a:solidFill>
              </a:rPr>
              <a:t>HHSC has asked CMS for approval</a:t>
            </a:r>
          </a:p>
          <a:p>
            <a:r>
              <a:rPr lang="en-US" dirty="0">
                <a:solidFill>
                  <a:schemeClr val="tx1"/>
                </a:solidFill>
              </a:rPr>
              <a:t>That’s going to be tricky</a:t>
            </a:r>
          </a:p>
          <a:p>
            <a:pPr lvl="1"/>
            <a:r>
              <a:rPr lang="en-US" dirty="0">
                <a:solidFill>
                  <a:schemeClr val="tx1"/>
                </a:solidFill>
              </a:rPr>
              <a:t>Will the </a:t>
            </a:r>
            <a:r>
              <a:rPr lang="en-US" dirty="0" err="1">
                <a:solidFill>
                  <a:schemeClr val="tx1"/>
                </a:solidFill>
              </a:rPr>
              <a:t>A&amp;G</a:t>
            </a:r>
            <a:r>
              <a:rPr lang="en-US" dirty="0">
                <a:solidFill>
                  <a:schemeClr val="tx1"/>
                </a:solidFill>
              </a:rPr>
              <a:t> sue on this issue?  Like they did for </a:t>
            </a:r>
            <a:r>
              <a:rPr lang="en-US" dirty="0" err="1">
                <a:solidFill>
                  <a:schemeClr val="tx1"/>
                </a:solidFill>
              </a:rPr>
              <a:t>LPPF</a:t>
            </a:r>
            <a:r>
              <a:rPr lang="en-US" dirty="0">
                <a:solidFill>
                  <a:schemeClr val="tx1"/>
                </a:solidFill>
              </a:rPr>
              <a:t>?</a:t>
            </a:r>
          </a:p>
          <a:p>
            <a:r>
              <a:rPr lang="en-US" dirty="0">
                <a:solidFill>
                  <a:schemeClr val="tx1"/>
                </a:solidFill>
              </a:rPr>
              <a:t>We have another MJ </a:t>
            </a:r>
            <a:r>
              <a:rPr lang="en-US" dirty="0" err="1">
                <a:solidFill>
                  <a:schemeClr val="tx1"/>
                </a:solidFill>
              </a:rPr>
              <a:t>LPPF</a:t>
            </a:r>
            <a:r>
              <a:rPr lang="en-US" dirty="0">
                <a:solidFill>
                  <a:schemeClr val="tx1"/>
                </a:solidFill>
              </a:rPr>
              <a:t> we are filing for, to get approval</a:t>
            </a:r>
          </a:p>
          <a:p>
            <a:r>
              <a:rPr lang="en-US" dirty="0">
                <a:solidFill>
                  <a:schemeClr val="tx1"/>
                </a:solidFill>
              </a:rPr>
              <a:t>This could provide an alternative for those providers out of </a:t>
            </a:r>
            <a:r>
              <a:rPr lang="en-US" dirty="0" err="1">
                <a:solidFill>
                  <a:schemeClr val="tx1"/>
                </a:solidFill>
              </a:rPr>
              <a:t>IGT</a:t>
            </a:r>
            <a:endParaRPr lang="en-US" dirty="0">
              <a:solidFill>
                <a:schemeClr val="tx1"/>
              </a:solidFill>
            </a:endParaRPr>
          </a:p>
        </p:txBody>
      </p:sp>
    </p:spTree>
    <p:extLst>
      <p:ext uri="{BB962C8B-B14F-4D97-AF65-F5344CB8AC3E}">
        <p14:creationId xmlns:p14="http://schemas.microsoft.com/office/powerpoint/2010/main" val="376824628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B107-8C7C-4400-920A-A0835AE38D42}"/>
              </a:ext>
            </a:extLst>
          </p:cNvPr>
          <p:cNvSpPr>
            <a:spLocks noGrp="1"/>
          </p:cNvSpPr>
          <p:nvPr>
            <p:ph type="ctrTitle"/>
          </p:nvPr>
        </p:nvSpPr>
        <p:spPr/>
        <p:txBody>
          <a:bodyPr/>
          <a:lstStyle/>
          <a:p>
            <a:r>
              <a:rPr lang="en-US" dirty="0"/>
              <a:t>CHIRP REPORTING</a:t>
            </a:r>
          </a:p>
        </p:txBody>
      </p:sp>
      <p:sp>
        <p:nvSpPr>
          <p:cNvPr id="3" name="Subtitle 2">
            <a:extLst>
              <a:ext uri="{FF2B5EF4-FFF2-40B4-BE49-F238E27FC236}">
                <a16:creationId xmlns:a16="http://schemas.microsoft.com/office/drawing/2014/main" id="{12416B0A-F49F-88AD-5380-33154822956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867603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CHIRP Y3 R1 Reporting Changes</a:t>
            </a:r>
            <a:br>
              <a:rPr lang="en-US" dirty="0">
                <a:solidFill>
                  <a:srgbClr val="84754E"/>
                </a:solidFill>
              </a:rPr>
            </a:br>
            <a:r>
              <a:rPr lang="en-US" sz="3600" dirty="0">
                <a:solidFill>
                  <a:srgbClr val="84754E"/>
                </a:solidFill>
              </a:rPr>
              <a:t>Reporting Due October 31</a:t>
            </a:r>
            <a:r>
              <a:rPr lang="en-US" sz="3600" baseline="30000" dirty="0">
                <a:solidFill>
                  <a:srgbClr val="84754E"/>
                </a:solidFill>
              </a:rPr>
              <a:t>st</a:t>
            </a:r>
            <a:endParaRPr lang="en-US" sz="36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879532"/>
            <a:ext cx="10515600" cy="4486275"/>
          </a:xfrm>
        </p:spPr>
        <p:txBody>
          <a:bodyPr>
            <a:normAutofit/>
          </a:bodyPr>
          <a:lstStyle/>
          <a:p>
            <a:pPr>
              <a:buClr>
                <a:srgbClr val="CCB066"/>
              </a:buClr>
            </a:pPr>
            <a:r>
              <a:rPr lang="en-US" sz="2000" dirty="0">
                <a:solidFill>
                  <a:schemeClr val="tx1"/>
                </a:solidFill>
              </a:rPr>
              <a:t>Component 1 (UHRIP) Reporting</a:t>
            </a:r>
          </a:p>
          <a:p>
            <a:pPr marL="914400" lvl="1" indent="-457200">
              <a:buFont typeface="+mj-lt"/>
              <a:buAutoNum type="arabicPeriod"/>
            </a:pPr>
            <a:r>
              <a:rPr lang="en-US" sz="2000" dirty="0">
                <a:solidFill>
                  <a:schemeClr val="tx1"/>
                </a:solidFill>
              </a:rPr>
              <a:t>Removed Learning Collaborative Participation</a:t>
            </a:r>
          </a:p>
          <a:p>
            <a:pPr marL="914400" lvl="1" indent="-457200">
              <a:buFont typeface="+mj-lt"/>
              <a:buAutoNum type="arabicPeriod"/>
            </a:pPr>
            <a:r>
              <a:rPr lang="en-US" sz="2000" dirty="0">
                <a:solidFill>
                  <a:schemeClr val="tx1"/>
                </a:solidFill>
              </a:rPr>
              <a:t>Updated Health Information Exchange (HIE) Participation</a:t>
            </a:r>
          </a:p>
          <a:p>
            <a:pPr lvl="2">
              <a:buFont typeface="Wingdings" panose="05000000000000000000" pitchFamily="2" charset="2"/>
              <a:buChar char="v"/>
            </a:pPr>
            <a:r>
              <a:rPr lang="en-US" sz="1600" dirty="0">
                <a:solidFill>
                  <a:schemeClr val="tx1"/>
                </a:solidFill>
              </a:rPr>
              <a:t>Still Structure Measure; No Right or Wrong Answers</a:t>
            </a:r>
          </a:p>
          <a:p>
            <a:pPr lvl="2">
              <a:buFont typeface="Wingdings" panose="05000000000000000000" pitchFamily="2" charset="2"/>
              <a:buChar char="v"/>
            </a:pPr>
            <a:r>
              <a:rPr lang="en-US" sz="1600" dirty="0">
                <a:solidFill>
                  <a:schemeClr val="tx1"/>
                </a:solidFill>
              </a:rPr>
              <a:t>New Questions</a:t>
            </a:r>
          </a:p>
          <a:p>
            <a:pPr lvl="3"/>
            <a:r>
              <a:rPr lang="en-US" sz="1400" dirty="0">
                <a:solidFill>
                  <a:schemeClr val="tx1"/>
                </a:solidFill>
              </a:rPr>
              <a:t>Separating participation in HIE vs EHR with HIE capabilities</a:t>
            </a:r>
          </a:p>
          <a:p>
            <a:pPr lvl="3"/>
            <a:r>
              <a:rPr lang="en-US" sz="1400" dirty="0">
                <a:solidFill>
                  <a:schemeClr val="tx1"/>
                </a:solidFill>
              </a:rPr>
              <a:t>Who do you share with– hospitals, non-hospital providers, MCOs?</a:t>
            </a:r>
          </a:p>
          <a:p>
            <a:pPr lvl="3"/>
            <a:r>
              <a:rPr lang="en-US" sz="1400" dirty="0">
                <a:solidFill>
                  <a:schemeClr val="tx1"/>
                </a:solidFill>
              </a:rPr>
              <a:t>Types of data shared</a:t>
            </a:r>
          </a:p>
          <a:p>
            <a:pPr lvl="2">
              <a:buFont typeface="Wingdings" panose="05000000000000000000" pitchFamily="2" charset="2"/>
              <a:buChar char="v"/>
            </a:pPr>
            <a:r>
              <a:rPr lang="en-US" sz="1600" dirty="0">
                <a:solidFill>
                  <a:schemeClr val="tx1"/>
                </a:solidFill>
              </a:rPr>
              <a:t>Only Report R1</a:t>
            </a:r>
          </a:p>
          <a:p>
            <a:pPr marL="914400" lvl="1" indent="-457200">
              <a:buFont typeface="+mj-lt"/>
              <a:buAutoNum type="arabicPeriod"/>
            </a:pPr>
            <a:r>
              <a:rPr lang="en-US" sz="2000" dirty="0">
                <a:solidFill>
                  <a:schemeClr val="tx1"/>
                </a:solidFill>
              </a:rPr>
              <a:t>Added Non-Medical Drivers of Health (NMDOH) Screening</a:t>
            </a:r>
          </a:p>
          <a:p>
            <a:pPr lvl="2">
              <a:buFont typeface="Wingdings" panose="05000000000000000000" pitchFamily="2" charset="2"/>
              <a:buChar char="v"/>
            </a:pPr>
            <a:r>
              <a:rPr lang="en-US" sz="1600" dirty="0">
                <a:solidFill>
                  <a:schemeClr val="tx1"/>
                </a:solidFill>
              </a:rPr>
              <a:t>Structure Measure; No Right or Wrong Answers</a:t>
            </a:r>
          </a:p>
          <a:p>
            <a:pPr lvl="2">
              <a:buFont typeface="Wingdings" panose="05000000000000000000" pitchFamily="2" charset="2"/>
              <a:buChar char="v"/>
            </a:pPr>
            <a:r>
              <a:rPr lang="en-US" sz="1600" dirty="0">
                <a:solidFill>
                  <a:schemeClr val="tx1"/>
                </a:solidFill>
              </a:rPr>
              <a:t>Screening for Food Insecurity, Housing, &amp; Transportation Needs</a:t>
            </a:r>
          </a:p>
          <a:p>
            <a:pPr lvl="2">
              <a:buFont typeface="Wingdings" panose="05000000000000000000" pitchFamily="2" charset="2"/>
              <a:buChar char="v"/>
            </a:pPr>
            <a:r>
              <a:rPr lang="en-US" sz="1600" dirty="0">
                <a:solidFill>
                  <a:schemeClr val="tx1"/>
                </a:solidFill>
              </a:rPr>
              <a:t>Report on Screening Instruments, Questions, Follow-Up Plans</a:t>
            </a:r>
            <a:r>
              <a:rPr lang="en-US" sz="1200" dirty="0">
                <a:solidFill>
                  <a:schemeClr val="tx1"/>
                </a:solidFill>
              </a:rPr>
              <a:t>		</a:t>
            </a:r>
            <a:endParaRPr lang="en-US" sz="1600" dirty="0">
              <a:solidFill>
                <a:schemeClr val="tx1"/>
              </a:solidFill>
            </a:endParaRPr>
          </a:p>
          <a:p>
            <a:pPr lvl="2"/>
            <a:endParaRPr lang="en-US" sz="16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6184411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CHIRP Y3 R1 Reporting Changes</a:t>
            </a:r>
            <a:br>
              <a:rPr lang="en-US" dirty="0">
                <a:solidFill>
                  <a:srgbClr val="84754E"/>
                </a:solidFill>
              </a:rPr>
            </a:br>
            <a:r>
              <a:rPr lang="en-US" sz="3600" dirty="0">
                <a:solidFill>
                  <a:srgbClr val="84754E"/>
                </a:solidFill>
              </a:rPr>
              <a:t>Reporting Due October 31</a:t>
            </a:r>
            <a:r>
              <a:rPr lang="en-US" sz="3600" baseline="30000" dirty="0">
                <a:solidFill>
                  <a:srgbClr val="84754E"/>
                </a:solidFill>
              </a:rPr>
              <a:t>st</a:t>
            </a:r>
            <a:endParaRPr lang="en-US" sz="36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800018"/>
            <a:ext cx="10515600" cy="4486275"/>
          </a:xfrm>
        </p:spPr>
        <p:txBody>
          <a:bodyPr>
            <a:normAutofit/>
          </a:bodyPr>
          <a:lstStyle/>
          <a:p>
            <a:pPr>
              <a:buClr>
                <a:srgbClr val="CCB066"/>
              </a:buClr>
            </a:pPr>
            <a:r>
              <a:rPr lang="en-US" sz="2000" dirty="0">
                <a:solidFill>
                  <a:schemeClr val="tx1"/>
                </a:solidFill>
              </a:rPr>
              <a:t>Component 1 (UHRIP) Reporting- Continued</a:t>
            </a:r>
          </a:p>
          <a:p>
            <a:pPr marL="914400" lvl="1" indent="-457200">
              <a:buAutoNum type="arabicPeriod" startAt="4"/>
            </a:pPr>
            <a:r>
              <a:rPr lang="en-US" sz="2000" dirty="0">
                <a:solidFill>
                  <a:schemeClr val="tx1"/>
                </a:solidFill>
              </a:rPr>
              <a:t>No Changes to Medication Reconciliation:  # of Unintentional Med Discrepancies per</a:t>
            </a:r>
          </a:p>
          <a:p>
            <a:pPr marL="457200" lvl="1" indent="0">
              <a:buNone/>
            </a:pPr>
            <a:r>
              <a:rPr lang="en-US" sz="2000" dirty="0">
                <a:solidFill>
                  <a:schemeClr val="tx1"/>
                </a:solidFill>
              </a:rPr>
              <a:t>       Patient (All Payer)</a:t>
            </a:r>
          </a:p>
          <a:p>
            <a:pPr lvl="2">
              <a:buFont typeface="Wingdings" panose="05000000000000000000" pitchFamily="2" charset="2"/>
              <a:buChar char="v"/>
            </a:pPr>
            <a:r>
              <a:rPr lang="en-US" sz="1600" dirty="0">
                <a:solidFill>
                  <a:schemeClr val="tx1"/>
                </a:solidFill>
              </a:rPr>
              <a:t>Still Just Reporting Data; No Pay for Performance</a:t>
            </a:r>
          </a:p>
          <a:p>
            <a:pPr lvl="2">
              <a:buFont typeface="Wingdings" panose="05000000000000000000" pitchFamily="2" charset="2"/>
              <a:buChar char="v"/>
            </a:pPr>
            <a:r>
              <a:rPr lang="en-US" sz="1600" dirty="0">
                <a:solidFill>
                  <a:schemeClr val="tx1"/>
                </a:solidFill>
              </a:rPr>
              <a:t>Measurement Period for Round1 Reporting is 1/1/23- 6/30/23</a:t>
            </a:r>
          </a:p>
          <a:p>
            <a:pPr lvl="2">
              <a:buFont typeface="Wingdings" panose="05000000000000000000" pitchFamily="2" charset="2"/>
              <a:buChar char="v"/>
            </a:pPr>
            <a:r>
              <a:rPr lang="en-US" sz="1600" dirty="0">
                <a:solidFill>
                  <a:schemeClr val="tx1"/>
                </a:solidFill>
              </a:rPr>
              <a:t>Measure Overview</a:t>
            </a:r>
          </a:p>
          <a:p>
            <a:pPr lvl="3"/>
            <a:r>
              <a:rPr lang="en-US" sz="1400" dirty="0">
                <a:solidFill>
                  <a:schemeClr val="tx1"/>
                </a:solidFill>
              </a:rPr>
              <a:t>Pull rolling sample of inpatients throughout the measurement period (1-2 per week)</a:t>
            </a:r>
          </a:p>
          <a:p>
            <a:pPr lvl="3"/>
            <a:r>
              <a:rPr lang="en-US" sz="1400" dirty="0">
                <a:solidFill>
                  <a:schemeClr val="tx1"/>
                </a:solidFill>
              </a:rPr>
              <a:t>Certified pharmacy technician, pharmacist, or pharmacy resident must interview patients within 24 hours of admission (over and above standard intake interview, even if pharmacy staff does your standard intake interview)</a:t>
            </a:r>
          </a:p>
          <a:p>
            <a:pPr lvl="3"/>
            <a:r>
              <a:rPr lang="en-US" sz="1400" dirty="0">
                <a:solidFill>
                  <a:schemeClr val="tx1"/>
                </a:solidFill>
              </a:rPr>
              <a:t>Then a pharmacist does a review after discharge, using a standardized process.</a:t>
            </a:r>
          </a:p>
          <a:p>
            <a:pPr lvl="2">
              <a:buFont typeface="Wingdings" panose="05000000000000000000" pitchFamily="2" charset="2"/>
              <a:buChar char="v"/>
            </a:pPr>
            <a:r>
              <a:rPr lang="en-US" sz="1600" dirty="0">
                <a:solidFill>
                  <a:schemeClr val="tx1"/>
                </a:solidFill>
              </a:rPr>
              <a:t>If NOT implemented, still allowed to report 0/0.</a:t>
            </a:r>
          </a:p>
          <a:p>
            <a:pPr lvl="2">
              <a:buFont typeface="Wingdings" panose="05000000000000000000" pitchFamily="2" charset="2"/>
              <a:buChar char="v"/>
            </a:pPr>
            <a:r>
              <a:rPr lang="en-US" sz="1600" dirty="0">
                <a:solidFill>
                  <a:schemeClr val="tx1"/>
                </a:solidFill>
              </a:rPr>
              <a:t>Verify </a:t>
            </a:r>
            <a:r>
              <a:rPr lang="en-US" sz="1600" dirty="0" err="1">
                <a:solidFill>
                  <a:schemeClr val="tx1"/>
                </a:solidFill>
              </a:rPr>
              <a:t>LeapFrog</a:t>
            </a:r>
            <a:r>
              <a:rPr lang="en-US" sz="1600" dirty="0">
                <a:solidFill>
                  <a:schemeClr val="tx1"/>
                </a:solidFill>
              </a:rPr>
              <a:t> Reporting</a:t>
            </a:r>
          </a:p>
          <a:p>
            <a:pPr lvl="3"/>
            <a:r>
              <a:rPr lang="en-US"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https://ratings.leapfroggroup.org/</a:t>
            </a:r>
            <a:endParaRPr lang="en-US" sz="1400" dirty="0">
              <a:solidFill>
                <a:schemeClr val="tx1"/>
              </a:solidFill>
            </a:endParaRPr>
          </a:p>
          <a:p>
            <a:pPr lvl="2">
              <a:buFont typeface="Wingdings" panose="05000000000000000000" pitchFamily="2" charset="2"/>
              <a:buChar char="v"/>
            </a:pPr>
            <a:r>
              <a:rPr lang="en-US" sz="1600" dirty="0">
                <a:solidFill>
                  <a:schemeClr val="tx1"/>
                </a:solidFill>
              </a:rPr>
              <a:t>If implemented but have fewer than the 38 minimum interviews, submit all you have completed.	</a:t>
            </a:r>
            <a:r>
              <a:rPr lang="en-US" sz="2000" dirty="0">
                <a:solidFill>
                  <a:schemeClr val="tx1"/>
                </a:solidFill>
              </a:rPr>
              <a:t>	</a:t>
            </a:r>
          </a:p>
          <a:p>
            <a:pPr lvl="2"/>
            <a:endParaRPr lang="en-US" sz="1600" dirty="0">
              <a:solidFill>
                <a:schemeClr val="tx1"/>
              </a:solidFill>
            </a:endParaRPr>
          </a:p>
          <a:p>
            <a:pPr lvl="2"/>
            <a:endParaRPr lang="en-US" sz="16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6701262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CHIRP Y3 R1 Reporting Changes</a:t>
            </a:r>
            <a:br>
              <a:rPr lang="en-US" dirty="0">
                <a:solidFill>
                  <a:srgbClr val="84754E"/>
                </a:solidFill>
              </a:rPr>
            </a:br>
            <a:r>
              <a:rPr lang="en-US" sz="3600" dirty="0">
                <a:solidFill>
                  <a:srgbClr val="84754E"/>
                </a:solidFill>
              </a:rPr>
              <a:t>Reporting Due October 31</a:t>
            </a:r>
            <a:r>
              <a:rPr lang="en-US" sz="3600" baseline="30000" dirty="0">
                <a:solidFill>
                  <a:srgbClr val="84754E"/>
                </a:solidFill>
              </a:rPr>
              <a:t>st</a:t>
            </a:r>
            <a:endParaRPr lang="en-US" sz="36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879532"/>
            <a:ext cx="10515600" cy="4486275"/>
          </a:xfrm>
        </p:spPr>
        <p:txBody>
          <a:bodyPr>
            <a:normAutofit/>
          </a:bodyPr>
          <a:lstStyle/>
          <a:p>
            <a:pPr>
              <a:buClr>
                <a:srgbClr val="CCB066"/>
              </a:buClr>
            </a:pPr>
            <a:r>
              <a:rPr lang="en-US" dirty="0">
                <a:solidFill>
                  <a:schemeClr val="tx1"/>
                </a:solidFill>
              </a:rPr>
              <a:t>Component 2 (ACIA Rural) Reporting</a:t>
            </a:r>
          </a:p>
          <a:p>
            <a:pPr marL="914400" lvl="1" indent="-457200">
              <a:buFont typeface="+mj-lt"/>
              <a:buAutoNum type="arabicPeriod"/>
            </a:pPr>
            <a:r>
              <a:rPr lang="en-US" dirty="0">
                <a:solidFill>
                  <a:schemeClr val="tx1"/>
                </a:solidFill>
              </a:rPr>
              <a:t>Removed Influenza Immunization (Kept in RAPPS)</a:t>
            </a:r>
          </a:p>
          <a:p>
            <a:pPr marL="914400" lvl="1" indent="-457200">
              <a:buFont typeface="+mj-lt"/>
              <a:buAutoNum type="arabicPeriod"/>
            </a:pPr>
            <a:r>
              <a:rPr lang="en-US" dirty="0">
                <a:solidFill>
                  <a:schemeClr val="tx1"/>
                </a:solidFill>
              </a:rPr>
              <a:t>Added Depression Screening</a:t>
            </a:r>
          </a:p>
          <a:p>
            <a:pPr lvl="2">
              <a:buFont typeface="Wingdings" panose="05000000000000000000" pitchFamily="2" charset="2"/>
              <a:buChar char="v"/>
            </a:pPr>
            <a:r>
              <a:rPr lang="en-US" sz="2200" dirty="0">
                <a:solidFill>
                  <a:schemeClr val="tx1"/>
                </a:solidFill>
              </a:rPr>
              <a:t>Process Measure; Reporting Data but NOT Pay for Performance</a:t>
            </a:r>
          </a:p>
          <a:p>
            <a:pPr lvl="2">
              <a:buFont typeface="Wingdings" panose="05000000000000000000" pitchFamily="2" charset="2"/>
              <a:buChar char="v"/>
            </a:pPr>
            <a:r>
              <a:rPr lang="en-US" sz="2200" dirty="0">
                <a:solidFill>
                  <a:schemeClr val="tx1"/>
                </a:solidFill>
              </a:rPr>
              <a:t>Measurement Period for Round1 Reporting is 1/1/23- 6/30/23</a:t>
            </a:r>
          </a:p>
          <a:p>
            <a:pPr lvl="2">
              <a:buFont typeface="Wingdings" panose="05000000000000000000" pitchFamily="2" charset="2"/>
              <a:buChar char="v"/>
            </a:pPr>
            <a:r>
              <a:rPr lang="en-US" sz="2200" dirty="0">
                <a:solidFill>
                  <a:schemeClr val="tx1"/>
                </a:solidFill>
              </a:rPr>
              <a:t>Measure Overview</a:t>
            </a:r>
          </a:p>
          <a:p>
            <a:pPr lvl="3"/>
            <a:r>
              <a:rPr lang="en-US" dirty="0">
                <a:solidFill>
                  <a:schemeClr val="tx1"/>
                </a:solidFill>
              </a:rPr>
              <a:t>Denominator= Patients aged 12 years+ at beginning of measurement period</a:t>
            </a:r>
          </a:p>
          <a:p>
            <a:pPr lvl="3"/>
            <a:r>
              <a:rPr lang="en-US" dirty="0">
                <a:solidFill>
                  <a:schemeClr val="tx1"/>
                </a:solidFill>
              </a:rPr>
              <a:t>Exclusions/Exceptions:  Patients with past depression or bipolar disorder diagnosis, patient refusals, patients with documentation of medical reason not to screen</a:t>
            </a:r>
          </a:p>
          <a:p>
            <a:pPr lvl="3"/>
            <a:r>
              <a:rPr lang="en-US" dirty="0">
                <a:solidFill>
                  <a:schemeClr val="tx1"/>
                </a:solidFill>
              </a:rPr>
              <a:t>Numerator= </a:t>
            </a:r>
            <a:r>
              <a:rPr lang="en-US" b="1" dirty="0">
                <a:solidFill>
                  <a:schemeClr val="tx1"/>
                </a:solidFill>
              </a:rPr>
              <a:t>Patients who screened negative </a:t>
            </a:r>
            <a:r>
              <a:rPr lang="en-US" dirty="0">
                <a:solidFill>
                  <a:schemeClr val="tx1"/>
                </a:solidFill>
              </a:rPr>
              <a:t>for depression (on date of encounter or up to 14 days prior) using an age-appropriate standardized tool </a:t>
            </a:r>
            <a:r>
              <a:rPr lang="en-US" b="1" dirty="0">
                <a:solidFill>
                  <a:schemeClr val="tx1"/>
                </a:solidFill>
              </a:rPr>
              <a:t>AND patients who screened positive with a documented follow-up plan</a:t>
            </a:r>
            <a:r>
              <a:rPr lang="en-US" dirty="0">
                <a:solidFill>
                  <a:schemeClr val="tx1"/>
                </a:solidFill>
              </a:rPr>
              <a:t> on date of encounter or up to 2 days after encounter.</a:t>
            </a:r>
            <a:r>
              <a:rPr lang="en-US" sz="2000" dirty="0">
                <a:solidFill>
                  <a:schemeClr val="tx1"/>
                </a:solidFill>
              </a:rPr>
              <a:t>	</a:t>
            </a:r>
          </a:p>
          <a:p>
            <a:pPr lvl="2"/>
            <a:endParaRPr lang="en-US" sz="1600" dirty="0">
              <a:solidFill>
                <a:schemeClr val="tx1"/>
              </a:solidFill>
            </a:endParaRPr>
          </a:p>
          <a:p>
            <a:pPr lvl="2"/>
            <a:endParaRPr lang="en-US" sz="16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641185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CHIRP Y3 R1 Reporting Changes</a:t>
            </a:r>
            <a:br>
              <a:rPr lang="en-US" dirty="0">
                <a:solidFill>
                  <a:srgbClr val="84754E"/>
                </a:solidFill>
              </a:rPr>
            </a:br>
            <a:r>
              <a:rPr lang="en-US" sz="3600" dirty="0">
                <a:solidFill>
                  <a:srgbClr val="84754E"/>
                </a:solidFill>
              </a:rPr>
              <a:t>Reporting Due October 31</a:t>
            </a:r>
            <a:r>
              <a:rPr lang="en-US" sz="3600" baseline="30000" dirty="0">
                <a:solidFill>
                  <a:srgbClr val="84754E"/>
                </a:solidFill>
              </a:rPr>
              <a:t>st</a:t>
            </a:r>
            <a:endParaRPr lang="en-US" sz="36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2118071"/>
            <a:ext cx="10515600" cy="4262851"/>
          </a:xfrm>
        </p:spPr>
        <p:txBody>
          <a:bodyPr>
            <a:normAutofit/>
          </a:bodyPr>
          <a:lstStyle/>
          <a:p>
            <a:pPr>
              <a:buClr>
                <a:srgbClr val="CCB066"/>
              </a:buClr>
            </a:pPr>
            <a:r>
              <a:rPr lang="en-US" dirty="0">
                <a:solidFill>
                  <a:schemeClr val="tx1"/>
                </a:solidFill>
              </a:rPr>
              <a:t>Component 2 (ACIA Rural) Reporting- Continued</a:t>
            </a:r>
          </a:p>
          <a:p>
            <a:pPr marL="457200" lvl="1" indent="0">
              <a:buNone/>
            </a:pPr>
            <a:r>
              <a:rPr lang="en-US" sz="2000" dirty="0">
                <a:solidFill>
                  <a:schemeClr val="tx1"/>
                </a:solidFill>
              </a:rPr>
              <a:t>3.    </a:t>
            </a:r>
            <a:r>
              <a:rPr lang="en-US" dirty="0">
                <a:solidFill>
                  <a:schemeClr val="tx1"/>
                </a:solidFill>
              </a:rPr>
              <a:t>Updated Tobacco Use:  Screening &amp; Cessation Intervention</a:t>
            </a:r>
            <a:r>
              <a:rPr lang="en-US" sz="1600" dirty="0">
                <a:solidFill>
                  <a:schemeClr val="tx1"/>
                </a:solidFill>
              </a:rPr>
              <a:t>			</a:t>
            </a:r>
          </a:p>
          <a:p>
            <a:pPr lvl="2">
              <a:buFont typeface="Wingdings" panose="05000000000000000000" pitchFamily="2" charset="2"/>
              <a:buChar char="v"/>
            </a:pPr>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Exclusion for documentation of medical reason not to screen is now gone.  </a:t>
            </a:r>
            <a:r>
              <a:rPr lang="en-US" sz="2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exclusion now is hospice</a:t>
            </a:r>
            <a:r>
              <a:rPr lang="en-US"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lvl="2">
              <a:buFont typeface="Wingdings" panose="05000000000000000000" pitchFamily="2" charset="2"/>
              <a:buChar char="v"/>
            </a:pPr>
            <a:r>
              <a:rPr lang="en-US" sz="2200" dirty="0">
                <a:solidFill>
                  <a:schemeClr val="tx1"/>
                </a:solidFill>
              </a:rPr>
              <a:t>For Y3 </a:t>
            </a:r>
            <a:r>
              <a:rPr lang="en-US" sz="2200" dirty="0">
                <a:solidFill>
                  <a:schemeClr val="tx1"/>
                </a:solidFill>
                <a:effectLst/>
                <a:ea typeface="Calibri" panose="020F0502020204030204" pitchFamily="34" charset="0"/>
              </a:rPr>
              <a:t>consider e-cigarettes and other electronic nicotine delivery systems to be tobacco use.</a:t>
            </a:r>
          </a:p>
          <a:p>
            <a:pPr lvl="2">
              <a:buFont typeface="Wingdings" panose="05000000000000000000" pitchFamily="2" charset="2"/>
              <a:buChar char="v"/>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Counseling or pharmacotherapy can now occur up to </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months prior to the measurement period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(7/1/22- 6/30/2023).</a:t>
            </a:r>
            <a:endParaRPr lang="en-US" sz="2200" dirty="0">
              <a:solidFill>
                <a:schemeClr val="tx1"/>
              </a:solidFill>
            </a:endParaRPr>
          </a:p>
        </p:txBody>
      </p:sp>
    </p:spTree>
    <p:extLst>
      <p:ext uri="{BB962C8B-B14F-4D97-AF65-F5344CB8AC3E}">
        <p14:creationId xmlns:p14="http://schemas.microsoft.com/office/powerpoint/2010/main" val="294306668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normAutofit/>
          </a:bodyPr>
          <a:lstStyle/>
          <a:p>
            <a:r>
              <a:rPr lang="en-US" sz="4200" dirty="0">
                <a:solidFill>
                  <a:srgbClr val="84754E"/>
                </a:solidFill>
              </a:rPr>
              <a:t>CHIRP Reporting- Anticipated for Year 4</a:t>
            </a: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690688"/>
            <a:ext cx="10515600" cy="4802187"/>
          </a:xfrm>
        </p:spPr>
        <p:txBody>
          <a:bodyPr>
            <a:normAutofit/>
          </a:bodyPr>
          <a:lstStyle/>
          <a:p>
            <a:pPr>
              <a:buClr>
                <a:srgbClr val="CCB066"/>
              </a:buClr>
            </a:pPr>
            <a:r>
              <a:rPr lang="en-US" sz="2600" dirty="0">
                <a:solidFill>
                  <a:schemeClr val="tx1"/>
                </a:solidFill>
              </a:rPr>
              <a:t>Component 1 Reporting</a:t>
            </a:r>
          </a:p>
          <a:p>
            <a:pPr lvl="1">
              <a:buFont typeface="Wingdings" panose="05000000000000000000" pitchFamily="2" charset="2"/>
              <a:buChar char="Ø"/>
            </a:pPr>
            <a:r>
              <a:rPr lang="en-US" sz="2200" dirty="0">
                <a:solidFill>
                  <a:schemeClr val="tx1"/>
                </a:solidFill>
              </a:rPr>
              <a:t>Medication Reconciliation:  # of Unintentional Med Discrepancies per Patient</a:t>
            </a:r>
          </a:p>
          <a:p>
            <a:pPr lvl="2">
              <a:buFont typeface="Wingdings" panose="05000000000000000000" pitchFamily="2" charset="2"/>
              <a:buChar char="v"/>
            </a:pPr>
            <a:r>
              <a:rPr lang="en-US" dirty="0">
                <a:solidFill>
                  <a:schemeClr val="tx1"/>
                </a:solidFill>
              </a:rPr>
              <a:t>This process may need to be in place for Year 4 as a </a:t>
            </a:r>
            <a:r>
              <a:rPr lang="en-US" b="1" dirty="0">
                <a:solidFill>
                  <a:schemeClr val="tx1"/>
                </a:solidFill>
              </a:rPr>
              <a:t>condition of participation</a:t>
            </a:r>
            <a:r>
              <a:rPr lang="en-US" dirty="0">
                <a:solidFill>
                  <a:schemeClr val="tx1"/>
                </a:solidFill>
              </a:rPr>
              <a:t>. </a:t>
            </a:r>
            <a:r>
              <a:rPr lang="en-US" sz="1600" dirty="0">
                <a:solidFill>
                  <a:schemeClr val="tx1"/>
                </a:solidFill>
              </a:rPr>
              <a:t> </a:t>
            </a:r>
          </a:p>
          <a:p>
            <a:pPr lvl="3"/>
            <a:r>
              <a:rPr lang="en-US" sz="1700" dirty="0">
                <a:solidFill>
                  <a:schemeClr val="tx1"/>
                </a:solidFill>
              </a:rPr>
              <a:t>Year 4 reporting based on data for CY2024; process needs to be in place by January 2024.</a:t>
            </a:r>
          </a:p>
          <a:p>
            <a:pPr lvl="3"/>
            <a:r>
              <a:rPr lang="en-US" sz="1700" dirty="0">
                <a:solidFill>
                  <a:schemeClr val="tx1"/>
                </a:solidFill>
              </a:rPr>
              <a:t>Rolling sample throughout the CY</a:t>
            </a:r>
          </a:p>
          <a:p>
            <a:pPr lvl="3"/>
            <a:r>
              <a:rPr lang="en-US" sz="1700" dirty="0">
                <a:solidFill>
                  <a:schemeClr val="tx1"/>
                </a:solidFill>
              </a:rPr>
              <a:t>Currently, sampling is NOT a % of admissions, but that MAY change; the rate of 1-2 patients per week may increase for larger-volume hospitals</a:t>
            </a:r>
          </a:p>
          <a:p>
            <a:pPr lvl="3"/>
            <a:r>
              <a:rPr lang="en-US" sz="1700" dirty="0">
                <a:solidFill>
                  <a:schemeClr val="tx1"/>
                </a:solidFill>
              </a:rPr>
              <a:t>If Pay-for Performance is in place for Y4, goals are TBD.  Current performance targets are posted on the bulletin board of the reporting portal.</a:t>
            </a:r>
          </a:p>
          <a:p>
            <a:pPr lvl="2">
              <a:buFont typeface="Wingdings" panose="05000000000000000000" pitchFamily="2" charset="2"/>
              <a:buChar char="v"/>
            </a:pPr>
            <a:r>
              <a:rPr lang="en-US" dirty="0">
                <a:solidFill>
                  <a:schemeClr val="tx1"/>
                </a:solidFill>
              </a:rPr>
              <a:t>What if we don’t have the staff?</a:t>
            </a:r>
          </a:p>
          <a:p>
            <a:pPr lvl="3"/>
            <a:r>
              <a:rPr lang="en-US" sz="1700" dirty="0">
                <a:solidFill>
                  <a:schemeClr val="tx1"/>
                </a:solidFill>
              </a:rPr>
              <a:t>HHSC has said to consider contracting.</a:t>
            </a:r>
          </a:p>
          <a:p>
            <a:pPr lvl="3"/>
            <a:r>
              <a:rPr lang="en-US" sz="1700" dirty="0">
                <a:solidFill>
                  <a:schemeClr val="tx1"/>
                </a:solidFill>
              </a:rPr>
              <a:t>Initial interview by a pharmacy technician, pharmacist, or pharmacy resident can be done virtually</a:t>
            </a:r>
          </a:p>
          <a:p>
            <a:pPr lvl="3"/>
            <a:r>
              <a:rPr lang="en-US" sz="1700" dirty="0">
                <a:solidFill>
                  <a:schemeClr val="tx1"/>
                </a:solidFill>
              </a:rPr>
              <a:t>Pharmacist can do post-discharge review remotely</a:t>
            </a:r>
          </a:p>
        </p:txBody>
      </p:sp>
    </p:spTree>
    <p:extLst>
      <p:ext uri="{BB962C8B-B14F-4D97-AF65-F5344CB8AC3E}">
        <p14:creationId xmlns:p14="http://schemas.microsoft.com/office/powerpoint/2010/main" val="131709062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normAutofit/>
          </a:bodyPr>
          <a:lstStyle/>
          <a:p>
            <a:r>
              <a:rPr lang="en-US" sz="4200" dirty="0">
                <a:solidFill>
                  <a:srgbClr val="84754E"/>
                </a:solidFill>
              </a:rPr>
              <a:t>CHIRP Reporting- Anticipated for Year 4</a:t>
            </a: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2006600"/>
            <a:ext cx="10515600" cy="4486275"/>
          </a:xfrm>
        </p:spPr>
        <p:txBody>
          <a:bodyPr>
            <a:normAutofit/>
          </a:bodyPr>
          <a:lstStyle/>
          <a:p>
            <a:pPr>
              <a:buClr>
                <a:srgbClr val="CCB066"/>
              </a:buClr>
            </a:pPr>
            <a:r>
              <a:rPr lang="en-US" sz="2600" dirty="0">
                <a:solidFill>
                  <a:schemeClr val="tx1"/>
                </a:solidFill>
              </a:rPr>
              <a:t>Component 1 Reporting- Continued</a:t>
            </a:r>
          </a:p>
          <a:p>
            <a:pPr lvl="1">
              <a:buFont typeface="Wingdings" panose="05000000000000000000" pitchFamily="2" charset="2"/>
              <a:buChar char="Ø"/>
            </a:pPr>
            <a:r>
              <a:rPr lang="en-US" sz="2200" dirty="0">
                <a:solidFill>
                  <a:schemeClr val="tx1"/>
                </a:solidFill>
              </a:rPr>
              <a:t>HHSC Intends to Have Measures Decided by December 2023.</a:t>
            </a:r>
          </a:p>
          <a:p>
            <a:pPr lvl="2">
              <a:buFont typeface="Wingdings" panose="05000000000000000000" pitchFamily="2" charset="2"/>
              <a:buChar char="v"/>
            </a:pPr>
            <a:r>
              <a:rPr lang="en-US" dirty="0">
                <a:solidFill>
                  <a:schemeClr val="tx1"/>
                </a:solidFill>
              </a:rPr>
              <a:t>BEFORE February Enrollment &amp; Private Hospital Application Fee</a:t>
            </a:r>
          </a:p>
          <a:p>
            <a:pPr lvl="1">
              <a:buFont typeface="Wingdings" panose="05000000000000000000" pitchFamily="2" charset="2"/>
              <a:buChar char="Ø"/>
            </a:pPr>
            <a:r>
              <a:rPr lang="en-US" sz="2600" dirty="0">
                <a:solidFill>
                  <a:schemeClr val="tx1"/>
                </a:solidFill>
              </a:rPr>
              <a:t>Additional Measure Changes TBD</a:t>
            </a:r>
          </a:p>
          <a:p>
            <a:pPr>
              <a:buClr>
                <a:srgbClr val="CCB066"/>
              </a:buClr>
            </a:pPr>
            <a:r>
              <a:rPr lang="en-US" sz="2600" dirty="0">
                <a:solidFill>
                  <a:schemeClr val="tx1"/>
                </a:solidFill>
              </a:rPr>
              <a:t>Component 2 Reporting</a:t>
            </a:r>
          </a:p>
          <a:p>
            <a:pPr lvl="1">
              <a:buFont typeface="Wingdings" panose="05000000000000000000" pitchFamily="2" charset="2"/>
              <a:buChar char="Ø"/>
            </a:pPr>
            <a:r>
              <a:rPr lang="en-US" sz="2200" dirty="0">
                <a:solidFill>
                  <a:schemeClr val="tx1"/>
                </a:solidFill>
              </a:rPr>
              <a:t>Measures Changes TBD</a:t>
            </a:r>
          </a:p>
          <a:p>
            <a:pPr lvl="1">
              <a:buFont typeface="Wingdings" panose="05000000000000000000" pitchFamily="2" charset="2"/>
              <a:buChar char="Ø"/>
            </a:pPr>
            <a:r>
              <a:rPr lang="en-US" sz="2200" dirty="0">
                <a:solidFill>
                  <a:schemeClr val="tx1"/>
                </a:solidFill>
              </a:rPr>
              <a:t>Pay for Performance Strongly Hinted for Y4</a:t>
            </a:r>
          </a:p>
          <a:p>
            <a:pPr lvl="2">
              <a:buFont typeface="Wingdings" panose="05000000000000000000" pitchFamily="2" charset="2"/>
              <a:buChar char="v"/>
            </a:pPr>
            <a:r>
              <a:rPr lang="en-US" dirty="0">
                <a:solidFill>
                  <a:schemeClr val="tx1"/>
                </a:solidFill>
              </a:rPr>
              <a:t>Any Process/Outcome Measures would report on data for CY2024; Processes would need to be in place by January 2024.</a:t>
            </a:r>
            <a:endParaRPr lang="en-US" sz="1800" dirty="0">
              <a:solidFill>
                <a:schemeClr val="tx1"/>
              </a:solidFill>
            </a:endParaRPr>
          </a:p>
          <a:p>
            <a:pPr lvl="1">
              <a:buFont typeface="Wingdings" panose="05000000000000000000" pitchFamily="2" charset="2"/>
              <a:buChar char="Ø"/>
            </a:pPr>
            <a:r>
              <a:rPr lang="en-US" sz="2200" dirty="0">
                <a:solidFill>
                  <a:schemeClr val="tx1"/>
                </a:solidFill>
              </a:rPr>
              <a:t>Goal Structure TBD</a:t>
            </a:r>
          </a:p>
          <a:p>
            <a:pPr lvl="2">
              <a:buFont typeface="Wingdings" panose="05000000000000000000" pitchFamily="2" charset="2"/>
              <a:buChar char="v"/>
            </a:pPr>
            <a:r>
              <a:rPr lang="en-US" dirty="0">
                <a:solidFill>
                  <a:schemeClr val="tx1"/>
                </a:solidFill>
              </a:rPr>
              <a:t>IOS from Baseline OR Gap Closure Towards Set Goal with MPL</a:t>
            </a:r>
          </a:p>
          <a:p>
            <a:pPr lvl="1"/>
            <a:endParaRPr lang="en-US" dirty="0">
              <a:solidFill>
                <a:schemeClr val="tx1"/>
              </a:solidFill>
            </a:endParaRPr>
          </a:p>
        </p:txBody>
      </p:sp>
    </p:spTree>
    <p:extLst>
      <p:ext uri="{BB962C8B-B14F-4D97-AF65-F5344CB8AC3E}">
        <p14:creationId xmlns:p14="http://schemas.microsoft.com/office/powerpoint/2010/main" val="243198367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B107-8C7C-4400-920A-A0835AE38D42}"/>
              </a:ext>
            </a:extLst>
          </p:cNvPr>
          <p:cNvSpPr>
            <a:spLocks noGrp="1"/>
          </p:cNvSpPr>
          <p:nvPr>
            <p:ph type="ctrTitle"/>
          </p:nvPr>
        </p:nvSpPr>
        <p:spPr/>
        <p:txBody>
          <a:bodyPr/>
          <a:lstStyle/>
          <a:p>
            <a:r>
              <a:rPr lang="en-US" dirty="0" err="1"/>
              <a:t>RAPPS</a:t>
            </a:r>
            <a:r>
              <a:rPr lang="en-US" dirty="0"/>
              <a:t> REPORTING</a:t>
            </a:r>
          </a:p>
        </p:txBody>
      </p:sp>
      <p:sp>
        <p:nvSpPr>
          <p:cNvPr id="3" name="Subtitle 2">
            <a:extLst>
              <a:ext uri="{FF2B5EF4-FFF2-40B4-BE49-F238E27FC236}">
                <a16:creationId xmlns:a16="http://schemas.microsoft.com/office/drawing/2014/main" id="{12416B0A-F49F-88AD-5380-33154822956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985872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RAPPS Y3 R1 Reporting Changes</a:t>
            </a:r>
            <a:br>
              <a:rPr lang="en-US" dirty="0">
                <a:solidFill>
                  <a:srgbClr val="84754E"/>
                </a:solidFill>
              </a:rPr>
            </a:br>
            <a:r>
              <a:rPr lang="en-US" sz="4000" dirty="0">
                <a:solidFill>
                  <a:srgbClr val="84754E"/>
                </a:solidFill>
              </a:rPr>
              <a:t>Reporting Due October 31</a:t>
            </a:r>
            <a:r>
              <a:rPr lang="en-US" sz="4000" baseline="30000" dirty="0">
                <a:solidFill>
                  <a:srgbClr val="84754E"/>
                </a:solidFill>
              </a:rPr>
              <a:t>st</a:t>
            </a:r>
            <a:endParaRPr lang="en-US" sz="40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2046910"/>
            <a:ext cx="10515600" cy="4802187"/>
          </a:xfrm>
        </p:spPr>
        <p:txBody>
          <a:bodyPr>
            <a:normAutofit/>
          </a:bodyPr>
          <a:lstStyle/>
          <a:p>
            <a:pPr>
              <a:buClr>
                <a:srgbClr val="CCB066"/>
              </a:buClr>
            </a:pPr>
            <a:r>
              <a:rPr lang="en-US" sz="2200" dirty="0">
                <a:solidFill>
                  <a:schemeClr val="tx1"/>
                </a:solidFill>
              </a:rPr>
              <a:t>Component 1 Reporting</a:t>
            </a:r>
          </a:p>
          <a:p>
            <a:pPr marL="914400" lvl="1" indent="-457200">
              <a:buFont typeface="+mj-lt"/>
              <a:buAutoNum type="arabicPeriod"/>
            </a:pPr>
            <a:r>
              <a:rPr lang="en-US" sz="2000" dirty="0">
                <a:solidFill>
                  <a:schemeClr val="tx1"/>
                </a:solidFill>
              </a:rPr>
              <a:t>Removed ALL 3 Previous Measures</a:t>
            </a:r>
          </a:p>
          <a:p>
            <a:pPr lvl="2">
              <a:buFont typeface="Wingdings" panose="05000000000000000000" pitchFamily="2" charset="2"/>
              <a:buChar char="v"/>
            </a:pPr>
            <a:r>
              <a:rPr lang="en-US" sz="1600" dirty="0">
                <a:solidFill>
                  <a:schemeClr val="tx1"/>
                </a:solidFill>
              </a:rPr>
              <a:t>Care Coordination</a:t>
            </a:r>
          </a:p>
          <a:p>
            <a:pPr lvl="2">
              <a:buFont typeface="Wingdings" panose="05000000000000000000" pitchFamily="2" charset="2"/>
              <a:buChar char="v"/>
            </a:pPr>
            <a:r>
              <a:rPr lang="en-US" sz="1600" dirty="0">
                <a:solidFill>
                  <a:schemeClr val="tx1"/>
                </a:solidFill>
              </a:rPr>
              <a:t>Telemedicine/Telehealth Capabilities</a:t>
            </a:r>
          </a:p>
          <a:p>
            <a:pPr lvl="2">
              <a:buFont typeface="Wingdings" panose="05000000000000000000" pitchFamily="2" charset="2"/>
              <a:buChar char="v"/>
            </a:pPr>
            <a:r>
              <a:rPr lang="en-US" sz="1600" dirty="0">
                <a:solidFill>
                  <a:schemeClr val="tx1"/>
                </a:solidFill>
              </a:rPr>
              <a:t>Electronic Health Record (E.H.R.) Use</a:t>
            </a:r>
          </a:p>
          <a:p>
            <a:pPr marL="914400" lvl="1" indent="-457200">
              <a:buFont typeface="+mj-lt"/>
              <a:buAutoNum type="arabicPeriod"/>
            </a:pPr>
            <a:r>
              <a:rPr lang="en-US" sz="2000" dirty="0">
                <a:solidFill>
                  <a:schemeClr val="tx1"/>
                </a:solidFill>
              </a:rPr>
              <a:t>Added Non-Medical Drivers of Health (NMDOH) Screening</a:t>
            </a:r>
          </a:p>
          <a:p>
            <a:pPr lvl="2">
              <a:buFont typeface="Wingdings" panose="05000000000000000000" pitchFamily="2" charset="2"/>
              <a:buChar char="v"/>
            </a:pPr>
            <a:r>
              <a:rPr lang="en-US" sz="1600" dirty="0">
                <a:solidFill>
                  <a:schemeClr val="tx1"/>
                </a:solidFill>
              </a:rPr>
              <a:t>Structure Measure; No Right or Wrong Answer</a:t>
            </a:r>
          </a:p>
          <a:p>
            <a:pPr lvl="2">
              <a:buFont typeface="Wingdings" panose="05000000000000000000" pitchFamily="2" charset="2"/>
              <a:buChar char="v"/>
            </a:pPr>
            <a:r>
              <a:rPr lang="en-US" sz="1600" dirty="0">
                <a:solidFill>
                  <a:schemeClr val="tx1"/>
                </a:solidFill>
              </a:rPr>
              <a:t>Also in CHIRP</a:t>
            </a:r>
          </a:p>
          <a:p>
            <a:pPr lvl="2">
              <a:buFont typeface="Wingdings" panose="05000000000000000000" pitchFamily="2" charset="2"/>
              <a:buChar char="v"/>
            </a:pPr>
            <a:r>
              <a:rPr lang="en-US" sz="1600" dirty="0">
                <a:solidFill>
                  <a:schemeClr val="tx1"/>
                </a:solidFill>
              </a:rPr>
              <a:t>Report on Screening Instruments, Questions, and Follow-Up Practices</a:t>
            </a:r>
          </a:p>
          <a:p>
            <a:pPr marL="0" indent="0">
              <a:buNone/>
            </a:pPr>
            <a:endParaRPr lang="en-US" dirty="0">
              <a:solidFill>
                <a:schemeClr val="tx1"/>
              </a:solidFill>
            </a:endParaRPr>
          </a:p>
        </p:txBody>
      </p:sp>
    </p:spTree>
    <p:extLst>
      <p:ext uri="{BB962C8B-B14F-4D97-AF65-F5344CB8AC3E}">
        <p14:creationId xmlns:p14="http://schemas.microsoft.com/office/powerpoint/2010/main" val="40758858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p:txBody>
          <a:bodyPr/>
          <a:lstStyle/>
          <a:p>
            <a:r>
              <a:rPr lang="en-US" dirty="0">
                <a:solidFill>
                  <a:srgbClr val="84754E"/>
                </a:solidFill>
              </a:rPr>
              <a:t>New Acronyms  </a:t>
            </a:r>
            <a:r>
              <a:rPr lang="en-US" dirty="0"/>
              <a:t>s</a:t>
            </a:r>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Programs are always changing</a:t>
            </a:r>
          </a:p>
          <a:p>
            <a:pPr lvl="1"/>
            <a:r>
              <a:rPr lang="en-US" sz="1800" dirty="0" err="1">
                <a:solidFill>
                  <a:schemeClr val="tx1"/>
                </a:solidFill>
              </a:rPr>
              <a:t>TNIP</a:t>
            </a:r>
            <a:r>
              <a:rPr lang="en-US" sz="1800" dirty="0">
                <a:solidFill>
                  <a:schemeClr val="tx1"/>
                </a:solidFill>
              </a:rPr>
              <a:t> – mentioned a couple of years ago.</a:t>
            </a:r>
          </a:p>
          <a:p>
            <a:pPr lvl="1"/>
            <a:r>
              <a:rPr lang="en-US" sz="1800" b="0" i="0" u="none" strike="noStrike" baseline="0" dirty="0">
                <a:solidFill>
                  <a:schemeClr val="tx1"/>
                </a:solidFill>
                <a:latin typeface="PalatinoLinotype-Roman"/>
              </a:rPr>
              <a:t>Federal law (42 C.F.R. </a:t>
            </a:r>
            <a:r>
              <a:rPr lang="en-US" sz="1800" b="0" i="0" u="none" strike="noStrike" baseline="0" dirty="0">
                <a:solidFill>
                  <a:schemeClr val="tx1"/>
                </a:solidFill>
                <a:latin typeface="Courier New" panose="02070309020205020404" pitchFamily="49" charset="0"/>
              </a:rPr>
              <a:t>§ </a:t>
            </a:r>
            <a:r>
              <a:rPr lang="en-US" sz="1800" b="0" i="0" u="none" strike="noStrike" baseline="0" dirty="0">
                <a:solidFill>
                  <a:schemeClr val="tx1"/>
                </a:solidFill>
                <a:latin typeface="PalatinoLinotype-Roman"/>
              </a:rPr>
              <a:t>438.6(b)) – Also knows as “B” programs, are managed care programs exempt from budget neutrality and actuarily soundness</a:t>
            </a:r>
            <a:r>
              <a:rPr lang="en-US" sz="1800" dirty="0">
                <a:solidFill>
                  <a:schemeClr val="tx1"/>
                </a:solidFill>
                <a:latin typeface="PalatinoLinotype-Roman"/>
              </a:rPr>
              <a:t>. </a:t>
            </a:r>
          </a:p>
          <a:p>
            <a:pPr lvl="1"/>
            <a:r>
              <a:rPr lang="en-US" sz="1800" dirty="0">
                <a:solidFill>
                  <a:schemeClr val="tx1"/>
                </a:solidFill>
                <a:latin typeface="PalatinoLinotype-Roman"/>
              </a:rPr>
              <a:t>5% of total Medicaid Spend or about $1.5B net of </a:t>
            </a:r>
            <a:r>
              <a:rPr lang="en-US" sz="1800" dirty="0" err="1">
                <a:solidFill>
                  <a:schemeClr val="tx1"/>
                </a:solidFill>
                <a:latin typeface="PalatinoLinotype-Roman"/>
              </a:rPr>
              <a:t>IGT</a:t>
            </a:r>
            <a:r>
              <a:rPr lang="en-US" sz="1800" dirty="0">
                <a:solidFill>
                  <a:schemeClr val="tx1"/>
                </a:solidFill>
                <a:latin typeface="PalatinoLinotype-Roman"/>
              </a:rPr>
              <a:t>.</a:t>
            </a:r>
          </a:p>
          <a:p>
            <a:pPr lvl="1"/>
            <a:r>
              <a:rPr lang="en-US" sz="1800" dirty="0">
                <a:solidFill>
                  <a:schemeClr val="tx1"/>
                </a:solidFill>
                <a:latin typeface="PalatinoLinotype-Roman"/>
              </a:rPr>
              <a:t>Now it is being called a Quality Incentive program</a:t>
            </a:r>
          </a:p>
          <a:p>
            <a:r>
              <a:rPr lang="en-US" dirty="0">
                <a:solidFill>
                  <a:schemeClr val="tx1"/>
                </a:solidFill>
                <a:latin typeface="PalatinoLinotype-Roman"/>
              </a:rPr>
              <a:t>APC / </a:t>
            </a:r>
            <a:r>
              <a:rPr lang="en-US" dirty="0" err="1">
                <a:solidFill>
                  <a:schemeClr val="tx1"/>
                </a:solidFill>
                <a:latin typeface="PalatinoLinotype-Roman"/>
              </a:rPr>
              <a:t>EAPG</a:t>
            </a:r>
            <a:r>
              <a:rPr lang="en-US" dirty="0">
                <a:solidFill>
                  <a:schemeClr val="tx1"/>
                </a:solidFill>
                <a:latin typeface="PalatinoLinotype-Roman"/>
              </a:rPr>
              <a:t> – Outpatient PPS for Medicaid</a:t>
            </a:r>
          </a:p>
          <a:p>
            <a:pPr lvl="1"/>
            <a:r>
              <a:rPr lang="en-US" sz="1800" dirty="0">
                <a:solidFill>
                  <a:schemeClr val="tx1"/>
                </a:solidFill>
                <a:latin typeface="PalatinoLinotype-Roman"/>
              </a:rPr>
              <a:t>State is taking traditional Medicaid</a:t>
            </a:r>
          </a:p>
          <a:p>
            <a:pPr lvl="1"/>
            <a:r>
              <a:rPr lang="en-US" sz="1800" dirty="0">
                <a:solidFill>
                  <a:schemeClr val="tx1"/>
                </a:solidFill>
                <a:latin typeface="PalatinoLinotype-Roman"/>
              </a:rPr>
              <a:t>Using B programs to incentivize moving to APC/ </a:t>
            </a:r>
            <a:r>
              <a:rPr lang="en-US" sz="1800" dirty="0" err="1">
                <a:solidFill>
                  <a:schemeClr val="tx1"/>
                </a:solidFill>
                <a:latin typeface="PalatinoLinotype-Roman"/>
              </a:rPr>
              <a:t>EAPG</a:t>
            </a:r>
            <a:endParaRPr lang="en-US" sz="1800" dirty="0">
              <a:solidFill>
                <a:schemeClr val="tx1"/>
              </a:solidFill>
            </a:endParaRP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94799629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RAPPS Y3 R1 Reporting Changes</a:t>
            </a:r>
            <a:br>
              <a:rPr lang="en-US" dirty="0">
                <a:solidFill>
                  <a:srgbClr val="84754E"/>
                </a:solidFill>
              </a:rPr>
            </a:br>
            <a:r>
              <a:rPr lang="en-US" sz="4000" dirty="0">
                <a:solidFill>
                  <a:srgbClr val="84754E"/>
                </a:solidFill>
              </a:rPr>
              <a:t>Reporting Due October 31</a:t>
            </a:r>
            <a:r>
              <a:rPr lang="en-US" sz="4000" baseline="30000" dirty="0">
                <a:solidFill>
                  <a:srgbClr val="84754E"/>
                </a:solidFill>
              </a:rPr>
              <a:t>st</a:t>
            </a:r>
            <a:endParaRPr lang="en-US" sz="40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998802"/>
            <a:ext cx="10515600" cy="3507477"/>
          </a:xfrm>
        </p:spPr>
        <p:txBody>
          <a:bodyPr>
            <a:normAutofit/>
          </a:bodyPr>
          <a:lstStyle/>
          <a:p>
            <a:pPr>
              <a:buClr>
                <a:srgbClr val="CCB066"/>
              </a:buClr>
            </a:pPr>
            <a:r>
              <a:rPr lang="en-US" sz="2200" dirty="0">
                <a:solidFill>
                  <a:schemeClr val="tx1"/>
                </a:solidFill>
              </a:rPr>
              <a:t>Component 1 Reporting- Continued</a:t>
            </a:r>
          </a:p>
          <a:p>
            <a:pPr marL="457200" lvl="1" indent="0">
              <a:buNone/>
            </a:pPr>
            <a:r>
              <a:rPr lang="en-US" sz="2000" dirty="0">
                <a:solidFill>
                  <a:schemeClr val="tx1"/>
                </a:solidFill>
              </a:rPr>
              <a:t>3.    Added HIE Participation</a:t>
            </a:r>
          </a:p>
          <a:p>
            <a:pPr lvl="2">
              <a:buFont typeface="Wingdings" panose="05000000000000000000" pitchFamily="2" charset="2"/>
              <a:buChar char="v"/>
            </a:pPr>
            <a:r>
              <a:rPr lang="en-US" sz="1600" dirty="0">
                <a:solidFill>
                  <a:schemeClr val="tx1"/>
                </a:solidFill>
              </a:rPr>
              <a:t>Structure Measure; No Right or Wrong Answer</a:t>
            </a:r>
          </a:p>
          <a:p>
            <a:pPr lvl="2">
              <a:buFont typeface="Wingdings" panose="05000000000000000000" pitchFamily="2" charset="2"/>
              <a:buChar char="v"/>
            </a:pPr>
            <a:r>
              <a:rPr lang="en-US" sz="1600" dirty="0">
                <a:solidFill>
                  <a:schemeClr val="tx1"/>
                </a:solidFill>
              </a:rPr>
              <a:t>Also in CHIRP</a:t>
            </a:r>
          </a:p>
          <a:p>
            <a:pPr lvl="2">
              <a:buFont typeface="Wingdings" panose="05000000000000000000" pitchFamily="2" charset="2"/>
              <a:buChar char="v"/>
            </a:pPr>
            <a:r>
              <a:rPr lang="en-US" sz="1600" dirty="0">
                <a:solidFill>
                  <a:schemeClr val="tx1"/>
                </a:solidFill>
              </a:rPr>
              <a:t>Report on HIE connectivity, how you are using the HIE, who you are sending data to, and type of data sent</a:t>
            </a:r>
          </a:p>
          <a:p>
            <a:pPr marL="457200" lvl="1" indent="0">
              <a:buNone/>
            </a:pPr>
            <a:r>
              <a:rPr lang="en-US" sz="2000" dirty="0">
                <a:solidFill>
                  <a:schemeClr val="tx1"/>
                </a:solidFill>
              </a:rPr>
              <a:t>4.    Added Depression Screening</a:t>
            </a:r>
          </a:p>
          <a:p>
            <a:pPr lvl="2">
              <a:buFont typeface="Wingdings" panose="05000000000000000000" pitchFamily="2" charset="2"/>
              <a:buChar char="v"/>
            </a:pPr>
            <a:r>
              <a:rPr lang="en-US" sz="1600" dirty="0">
                <a:solidFill>
                  <a:schemeClr val="tx1"/>
                </a:solidFill>
              </a:rPr>
              <a:t>Structure Measure; No Right or Wrong Answer</a:t>
            </a:r>
          </a:p>
          <a:p>
            <a:pPr lvl="2">
              <a:buFont typeface="Wingdings" panose="05000000000000000000" pitchFamily="2" charset="2"/>
              <a:buChar char="v"/>
            </a:pPr>
            <a:r>
              <a:rPr lang="en-US" sz="1600" dirty="0">
                <a:solidFill>
                  <a:schemeClr val="tx1"/>
                </a:solidFill>
              </a:rPr>
              <a:t>Also in CHIRP as a Process Measure, but NO data reported for RAPPS</a:t>
            </a:r>
          </a:p>
          <a:p>
            <a:pPr lvl="2">
              <a:buFont typeface="Wingdings" panose="05000000000000000000" pitchFamily="2" charset="2"/>
              <a:buChar char="v"/>
            </a:pPr>
            <a:r>
              <a:rPr lang="en-US" sz="1600" dirty="0">
                <a:solidFill>
                  <a:schemeClr val="tx1"/>
                </a:solidFill>
              </a:rPr>
              <a:t>Report on depression screening and follow-up practices	</a:t>
            </a:r>
          </a:p>
          <a:p>
            <a:pPr lvl="2">
              <a:buFont typeface="Wingdings" panose="05000000000000000000" pitchFamily="2" charset="2"/>
              <a:buChar char="v"/>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395103129"/>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RAPPS Y3 R1 Reporting Changes</a:t>
            </a:r>
            <a:br>
              <a:rPr lang="en-US" dirty="0">
                <a:solidFill>
                  <a:srgbClr val="84754E"/>
                </a:solidFill>
              </a:rPr>
            </a:br>
            <a:r>
              <a:rPr lang="en-US" sz="3600" dirty="0">
                <a:solidFill>
                  <a:srgbClr val="84754E"/>
                </a:solidFill>
              </a:rPr>
              <a:t>Reporting Due October 31</a:t>
            </a:r>
            <a:r>
              <a:rPr lang="en-US" sz="3600" baseline="30000" dirty="0">
                <a:solidFill>
                  <a:srgbClr val="84754E"/>
                </a:solidFill>
              </a:rPr>
              <a:t>st</a:t>
            </a:r>
            <a:endParaRPr lang="en-US" sz="3600"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929227"/>
            <a:ext cx="10515600" cy="4213155"/>
          </a:xfrm>
        </p:spPr>
        <p:txBody>
          <a:bodyPr>
            <a:normAutofit/>
          </a:bodyPr>
          <a:lstStyle/>
          <a:p>
            <a:pPr>
              <a:buClr>
                <a:srgbClr val="CCB066"/>
              </a:buClr>
            </a:pPr>
            <a:r>
              <a:rPr lang="en-US" sz="2000" dirty="0">
                <a:solidFill>
                  <a:schemeClr val="tx1"/>
                </a:solidFill>
              </a:rPr>
              <a:t>Component 2 Reporting</a:t>
            </a:r>
          </a:p>
          <a:p>
            <a:pPr marL="914400" lvl="1" indent="-457200">
              <a:buFont typeface="+mj-lt"/>
              <a:buAutoNum type="arabicPeriod"/>
            </a:pPr>
            <a:r>
              <a:rPr lang="en-US" sz="2000" dirty="0">
                <a:solidFill>
                  <a:schemeClr val="tx1"/>
                </a:solidFill>
              </a:rPr>
              <a:t>Removed A1c Poor Control (&gt;9.0%)</a:t>
            </a:r>
          </a:p>
          <a:p>
            <a:pPr marL="914400" lvl="1" indent="-457200">
              <a:buFont typeface="+mj-lt"/>
              <a:buAutoNum type="arabicPeriod"/>
            </a:pPr>
            <a:r>
              <a:rPr lang="en-US" sz="2000" dirty="0">
                <a:solidFill>
                  <a:schemeClr val="tx1"/>
                </a:solidFill>
              </a:rPr>
              <a:t>Added Controlling High Blood Pressure</a:t>
            </a:r>
          </a:p>
          <a:p>
            <a:pPr lvl="2">
              <a:buFont typeface="Wingdings" panose="05000000000000000000" pitchFamily="2" charset="2"/>
              <a:buChar char="v"/>
            </a:pPr>
            <a:r>
              <a:rPr lang="en-US" sz="1600" dirty="0">
                <a:solidFill>
                  <a:schemeClr val="tx1"/>
                </a:solidFill>
              </a:rPr>
              <a:t>Process measure so data is reported; No Pay for Performance</a:t>
            </a:r>
          </a:p>
          <a:p>
            <a:pPr lvl="2">
              <a:buFont typeface="Wingdings" panose="05000000000000000000" pitchFamily="2" charset="2"/>
              <a:buChar char="v"/>
            </a:pPr>
            <a:r>
              <a:rPr lang="en-US" sz="1600" dirty="0">
                <a:solidFill>
                  <a:schemeClr val="tx1"/>
                </a:solidFill>
              </a:rPr>
              <a:t>Measurement Period for Round1 Reporting is 1/1/23- 6/30/23 </a:t>
            </a:r>
          </a:p>
          <a:p>
            <a:pPr lvl="2">
              <a:buFont typeface="Wingdings" panose="05000000000000000000" pitchFamily="2" charset="2"/>
              <a:buChar char="v"/>
            </a:pPr>
            <a:r>
              <a:rPr lang="en-US" sz="1600" dirty="0">
                <a:solidFill>
                  <a:schemeClr val="tx1"/>
                </a:solidFill>
              </a:rPr>
              <a:t>Measure Overview</a:t>
            </a:r>
          </a:p>
          <a:p>
            <a:pPr lvl="3"/>
            <a:r>
              <a:rPr lang="en-US" sz="1400" dirty="0">
                <a:solidFill>
                  <a:schemeClr val="tx1"/>
                </a:solidFill>
              </a:rPr>
              <a:t>Denominator= Patients aged 18-85 at END of 12-month measurement period WITH Dx of hypertension during 1</a:t>
            </a:r>
            <a:r>
              <a:rPr lang="en-US" sz="1400" baseline="30000" dirty="0">
                <a:solidFill>
                  <a:schemeClr val="tx1"/>
                </a:solidFill>
              </a:rPr>
              <a:t>st</a:t>
            </a:r>
            <a:r>
              <a:rPr lang="en-US" sz="1400" dirty="0">
                <a:solidFill>
                  <a:schemeClr val="tx1"/>
                </a:solidFill>
              </a:rPr>
              <a:t> 6 months of measurement period (Several Exclusions)</a:t>
            </a:r>
          </a:p>
          <a:p>
            <a:pPr lvl="3"/>
            <a:r>
              <a:rPr lang="en-US" sz="1400" dirty="0">
                <a:solidFill>
                  <a:schemeClr val="tx1"/>
                </a:solidFill>
              </a:rPr>
              <a:t>Numerator= Patients whose </a:t>
            </a:r>
            <a:r>
              <a:rPr lang="en-US" sz="1400" b="1" dirty="0">
                <a:solidFill>
                  <a:schemeClr val="tx1"/>
                </a:solidFill>
              </a:rPr>
              <a:t>most </a:t>
            </a:r>
            <a:r>
              <a:rPr lang="en-US" sz="1400" b="1" kern="100" dirty="0">
                <a:solidFill>
                  <a:schemeClr val="tx1"/>
                </a:solidFill>
                <a:effectLst/>
                <a:ea typeface="Calibri" panose="020F0502020204030204" pitchFamily="34" charset="0"/>
              </a:rPr>
              <a:t>recent </a:t>
            </a:r>
            <a:r>
              <a:rPr lang="en-US" sz="1400" kern="100" dirty="0">
                <a:solidFill>
                  <a:schemeClr val="tx1"/>
                </a:solidFill>
                <a:effectLst/>
                <a:ea typeface="Calibri" panose="020F0502020204030204" pitchFamily="34" charset="0"/>
              </a:rPr>
              <a:t>BP systolic &lt;140 AND diastolic &lt;90 (NO IP or ED readings)</a:t>
            </a:r>
          </a:p>
          <a:p>
            <a:pPr lvl="3"/>
            <a:r>
              <a:rPr lang="en-US" sz="1400" kern="100" dirty="0">
                <a:solidFill>
                  <a:schemeClr val="tx1"/>
                </a:solidFill>
                <a:ea typeface="Calibri" panose="020F0502020204030204" pitchFamily="34" charset="0"/>
              </a:rPr>
              <a:t>If no BP recorded during the measurement period, BP is presumed NOT controlled (Not Met for numerator inclusion)</a:t>
            </a:r>
            <a:endParaRPr lang="en-US" sz="1400" kern="100" dirty="0">
              <a:solidFill>
                <a:schemeClr val="tx1"/>
              </a:solidFill>
              <a:effectLst/>
              <a:ea typeface="Calibri" panose="020F0502020204030204" pitchFamily="34" charset="0"/>
            </a:endParaRPr>
          </a:p>
          <a:p>
            <a:pPr lvl="3"/>
            <a:r>
              <a:rPr lang="en-US" sz="1400" kern="100" dirty="0">
                <a:solidFill>
                  <a:schemeClr val="tx1"/>
                </a:solidFill>
                <a:ea typeface="Calibri" panose="020F0502020204030204" pitchFamily="34" charset="0"/>
              </a:rPr>
              <a:t>BP readings by remote monitoring device allowed</a:t>
            </a:r>
            <a:endParaRPr lang="en-US" sz="1400" dirty="0">
              <a:solidFill>
                <a:schemeClr val="tx1"/>
              </a:solidFill>
            </a:endParaRPr>
          </a:p>
        </p:txBody>
      </p:sp>
    </p:spTree>
    <p:extLst>
      <p:ext uri="{BB962C8B-B14F-4D97-AF65-F5344CB8AC3E}">
        <p14:creationId xmlns:p14="http://schemas.microsoft.com/office/powerpoint/2010/main" val="206523129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RAPPS Y3 R1 Reporting Changes</a:t>
            </a:r>
            <a:br>
              <a:rPr lang="en-US" dirty="0">
                <a:solidFill>
                  <a:srgbClr val="84754E"/>
                </a:solidFill>
              </a:rPr>
            </a:br>
            <a:r>
              <a:rPr lang="en-US" sz="4400" dirty="0">
                <a:solidFill>
                  <a:srgbClr val="84754E"/>
                </a:solidFill>
              </a:rPr>
              <a:t>Reporting Due October 31</a:t>
            </a:r>
            <a:r>
              <a:rPr lang="en-US" sz="4400" baseline="30000" dirty="0">
                <a:solidFill>
                  <a:srgbClr val="84754E"/>
                </a:solidFill>
              </a:rPr>
              <a:t>st</a:t>
            </a:r>
            <a:endParaRPr lang="en-US" dirty="0">
              <a:solidFill>
                <a:srgbClr val="84754E"/>
              </a:solidFill>
            </a:endParaRP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849714"/>
            <a:ext cx="10515600" cy="3984555"/>
          </a:xfrm>
        </p:spPr>
        <p:txBody>
          <a:bodyPr>
            <a:normAutofit/>
          </a:bodyPr>
          <a:lstStyle/>
          <a:p>
            <a:pPr>
              <a:buClr>
                <a:srgbClr val="CCB066"/>
              </a:buClr>
            </a:pPr>
            <a:r>
              <a:rPr lang="en-US" sz="2000" dirty="0">
                <a:solidFill>
                  <a:schemeClr val="tx1"/>
                </a:solidFill>
              </a:rPr>
              <a:t>Component 2 Reporting- Continued</a:t>
            </a:r>
            <a:r>
              <a:rPr lang="en-US" sz="1200" dirty="0">
                <a:solidFill>
                  <a:schemeClr val="tx1"/>
                </a:solidFill>
              </a:rPr>
              <a:t>	</a:t>
            </a:r>
          </a:p>
          <a:p>
            <a:pPr marL="457200" lvl="1" indent="0">
              <a:buNone/>
            </a:pPr>
            <a:r>
              <a:rPr lang="en-US" sz="2000" dirty="0">
                <a:solidFill>
                  <a:schemeClr val="tx1"/>
                </a:solidFill>
              </a:rPr>
              <a:t>3.    Updated Influenza Immunization Measure</a:t>
            </a:r>
            <a:endParaRPr lang="en-US" sz="1600" dirty="0">
              <a:solidFill>
                <a:schemeClr val="tx1"/>
              </a:solidFill>
            </a:endParaRPr>
          </a:p>
          <a:p>
            <a:pPr lvl="2">
              <a:buFont typeface="Wingdings" panose="05000000000000000000" pitchFamily="2" charset="2"/>
              <a:buChar char="v"/>
            </a:pPr>
            <a:r>
              <a:rPr lang="en-US" sz="1600" dirty="0">
                <a:solidFill>
                  <a:schemeClr val="tx1"/>
                </a:solidFill>
              </a:rPr>
              <a:t>Timeline has changed.</a:t>
            </a:r>
          </a:p>
          <a:p>
            <a:pPr lvl="3"/>
            <a:r>
              <a:rPr lang="en-US" sz="1600" dirty="0">
                <a:solidFill>
                  <a:schemeClr val="tx1"/>
                </a:solidFill>
              </a:rPr>
              <a:t>Denominator= Patients 6 months and older seen for a visit between  October 1, 2022- March 31, 2023.</a:t>
            </a:r>
          </a:p>
          <a:p>
            <a:pPr lvl="3"/>
            <a:r>
              <a:rPr lang="en-US" sz="1600" dirty="0">
                <a:solidFill>
                  <a:schemeClr val="tx1"/>
                </a:solidFill>
              </a:rPr>
              <a:t>Numerator= Patients who received a flu shot between July 1, 2022- June 30, 2023.</a:t>
            </a:r>
          </a:p>
          <a:p>
            <a:pPr lvl="3"/>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means you will report the SAME DATA for R1 and R2</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unless you need to make a correction or change your data pulling methodology.</a:t>
            </a:r>
          </a:p>
          <a:p>
            <a:pPr lvl="2">
              <a:buFont typeface="Wingdings" panose="05000000000000000000" pitchFamily="2" charset="2"/>
              <a:buChar char="v"/>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Exclusions </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a:t>
            </a: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anaphylaxis due to the vaccine and hospice</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3"/>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exclusions for patient refusal or vaccine not available.</a:t>
            </a:r>
          </a:p>
          <a:p>
            <a:pPr lvl="2">
              <a:buFont typeface="Wingdings" panose="05000000000000000000" pitchFamily="2" charset="2"/>
              <a:buChar char="v"/>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Self-reporting</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shots received elsewhere </a:t>
            </a:r>
            <a:r>
              <a:rPr lang="en-US" sz="16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still allowed</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3">
              <a:buFont typeface="Wingdings" panose="05000000000000000000" pitchFamily="2" charset="2"/>
              <a:buChar char="§"/>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specific documentation or coding requirements</a:t>
            </a:r>
          </a:p>
          <a:p>
            <a:pPr marL="1371600" lvl="3" indent="0">
              <a:buNone/>
            </a:pP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v"/>
            </a:pPr>
            <a:endParaRPr lang="en-US" sz="1600" dirty="0">
              <a:solidFill>
                <a:schemeClr val="tx1"/>
              </a:solidFill>
            </a:endParaRPr>
          </a:p>
        </p:txBody>
      </p:sp>
    </p:spTree>
    <p:extLst>
      <p:ext uri="{BB962C8B-B14F-4D97-AF65-F5344CB8AC3E}">
        <p14:creationId xmlns:p14="http://schemas.microsoft.com/office/powerpoint/2010/main" val="37469067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normAutofit/>
          </a:bodyPr>
          <a:lstStyle/>
          <a:p>
            <a:r>
              <a:rPr lang="en-US" sz="4200" dirty="0" err="1">
                <a:solidFill>
                  <a:srgbClr val="84754E"/>
                </a:solidFill>
              </a:rPr>
              <a:t>RAPPS</a:t>
            </a:r>
            <a:r>
              <a:rPr lang="en-US" sz="4200" dirty="0">
                <a:solidFill>
                  <a:srgbClr val="84754E"/>
                </a:solidFill>
              </a:rPr>
              <a:t> Reporting- Anticipated for Year 4</a:t>
            </a: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690688"/>
            <a:ext cx="10515600" cy="4700173"/>
          </a:xfrm>
        </p:spPr>
        <p:txBody>
          <a:bodyPr>
            <a:normAutofit/>
          </a:bodyPr>
          <a:lstStyle/>
          <a:p>
            <a:pPr>
              <a:buClr>
                <a:srgbClr val="CCB066"/>
              </a:buClr>
            </a:pPr>
            <a:r>
              <a:rPr lang="en-US" sz="2600" dirty="0">
                <a:solidFill>
                  <a:schemeClr val="tx1"/>
                </a:solidFill>
              </a:rPr>
              <a:t>Component 1 Reporting</a:t>
            </a:r>
          </a:p>
          <a:p>
            <a:pPr lvl="1">
              <a:buFont typeface="Wingdings" panose="05000000000000000000" pitchFamily="2" charset="2"/>
              <a:buChar char="Ø"/>
            </a:pPr>
            <a:r>
              <a:rPr lang="en-US" sz="2200" dirty="0">
                <a:solidFill>
                  <a:schemeClr val="tx1"/>
                </a:solidFill>
              </a:rPr>
              <a:t>Measure Changes TBD</a:t>
            </a:r>
          </a:p>
          <a:p>
            <a:pPr lvl="1">
              <a:buFont typeface="Wingdings" panose="05000000000000000000" pitchFamily="2" charset="2"/>
              <a:buChar char="Ø"/>
            </a:pPr>
            <a:r>
              <a:rPr lang="en-US" sz="2200" dirty="0">
                <a:solidFill>
                  <a:schemeClr val="tx1"/>
                </a:solidFill>
              </a:rPr>
              <a:t>There may be processes that MUST be in place for Year 4 as a condition of participation.  </a:t>
            </a:r>
          </a:p>
          <a:p>
            <a:pPr lvl="1">
              <a:buFont typeface="Wingdings" panose="05000000000000000000" pitchFamily="2" charset="2"/>
              <a:buChar char="Ø"/>
            </a:pPr>
            <a:r>
              <a:rPr lang="en-US" sz="2200" dirty="0">
                <a:solidFill>
                  <a:schemeClr val="tx1"/>
                </a:solidFill>
              </a:rPr>
              <a:t>HHSC intends to have measures decided by December 2023.</a:t>
            </a:r>
            <a:r>
              <a:rPr lang="en-US" sz="1600" dirty="0">
                <a:solidFill>
                  <a:schemeClr val="tx1"/>
                </a:solidFill>
              </a:rPr>
              <a:t>			</a:t>
            </a:r>
          </a:p>
          <a:p>
            <a:pPr>
              <a:buClr>
                <a:srgbClr val="CCB066"/>
              </a:buClr>
            </a:pPr>
            <a:r>
              <a:rPr lang="en-US" sz="2600" dirty="0">
                <a:solidFill>
                  <a:schemeClr val="tx1"/>
                </a:solidFill>
              </a:rPr>
              <a:t>Component 2 Reporting</a:t>
            </a:r>
          </a:p>
          <a:p>
            <a:pPr lvl="1">
              <a:buFont typeface="Wingdings" panose="05000000000000000000" pitchFamily="2" charset="2"/>
              <a:buChar char="Ø"/>
            </a:pPr>
            <a:r>
              <a:rPr lang="en-US" sz="2200" dirty="0">
                <a:solidFill>
                  <a:schemeClr val="tx1"/>
                </a:solidFill>
              </a:rPr>
              <a:t>Measures Changes TBD</a:t>
            </a:r>
          </a:p>
          <a:p>
            <a:pPr lvl="1">
              <a:buFont typeface="Wingdings" panose="05000000000000000000" pitchFamily="2" charset="2"/>
              <a:buChar char="Ø"/>
            </a:pPr>
            <a:r>
              <a:rPr lang="en-US" sz="2200" dirty="0">
                <a:solidFill>
                  <a:schemeClr val="tx1"/>
                </a:solidFill>
              </a:rPr>
              <a:t>Pay for Performance has Been Strongly Hinted for Y4</a:t>
            </a:r>
          </a:p>
          <a:p>
            <a:pPr lvl="2">
              <a:buFont typeface="Wingdings" panose="05000000000000000000" pitchFamily="2" charset="2"/>
              <a:buChar char="v"/>
            </a:pPr>
            <a:r>
              <a:rPr lang="en-US" dirty="0">
                <a:solidFill>
                  <a:schemeClr val="tx1"/>
                </a:solidFill>
              </a:rPr>
              <a:t>Any Process/Outcome Measures would report on data for CY2024; Processes would need to be in place by January 2024. </a:t>
            </a:r>
          </a:p>
          <a:p>
            <a:pPr lvl="1">
              <a:buFont typeface="Wingdings" panose="05000000000000000000" pitchFamily="2" charset="2"/>
              <a:buChar char="Ø"/>
            </a:pPr>
            <a:r>
              <a:rPr lang="en-US" sz="2000" dirty="0">
                <a:solidFill>
                  <a:schemeClr val="tx1"/>
                </a:solidFill>
              </a:rPr>
              <a:t>Goal Structure TBD</a:t>
            </a:r>
          </a:p>
          <a:p>
            <a:pPr lvl="2">
              <a:buFont typeface="Wingdings" panose="05000000000000000000" pitchFamily="2" charset="2"/>
              <a:buChar char="v"/>
            </a:pPr>
            <a:r>
              <a:rPr lang="en-US" dirty="0">
                <a:solidFill>
                  <a:schemeClr val="tx1"/>
                </a:solidFill>
              </a:rPr>
              <a:t>IOS from Baseline OR Gap Closure Towards Set Goal with MPL</a:t>
            </a:r>
          </a:p>
          <a:p>
            <a:endParaRPr lang="en-US" dirty="0">
              <a:solidFill>
                <a:schemeClr val="tx1"/>
              </a:solidFill>
            </a:endParaRPr>
          </a:p>
        </p:txBody>
      </p:sp>
    </p:spTree>
    <p:extLst>
      <p:ext uri="{BB962C8B-B14F-4D97-AF65-F5344CB8AC3E}">
        <p14:creationId xmlns:p14="http://schemas.microsoft.com/office/powerpoint/2010/main" val="146327492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F7E0-0AEE-45E0-BB11-28E59A20ADB6}"/>
              </a:ext>
            </a:extLst>
          </p:cNvPr>
          <p:cNvSpPr>
            <a:spLocks noGrp="1"/>
          </p:cNvSpPr>
          <p:nvPr>
            <p:ph type="title"/>
          </p:nvPr>
        </p:nvSpPr>
        <p:spPr/>
        <p:txBody>
          <a:bodyPr/>
          <a:lstStyle/>
          <a:p>
            <a:r>
              <a:rPr lang="en-US" dirty="0">
                <a:solidFill>
                  <a:srgbClr val="84754E"/>
                </a:solidFill>
              </a:rPr>
              <a:t>CHIRP &amp; RAPPS Key Dates</a:t>
            </a:r>
          </a:p>
        </p:txBody>
      </p:sp>
      <p:sp>
        <p:nvSpPr>
          <p:cNvPr id="3" name="Content Placeholder 2">
            <a:extLst>
              <a:ext uri="{FF2B5EF4-FFF2-40B4-BE49-F238E27FC236}">
                <a16:creationId xmlns:a16="http://schemas.microsoft.com/office/drawing/2014/main" id="{D815AB27-E8D4-44C0-8193-EBC10F6DB56C}"/>
              </a:ext>
            </a:extLst>
          </p:cNvPr>
          <p:cNvSpPr>
            <a:spLocks noGrp="1"/>
          </p:cNvSpPr>
          <p:nvPr>
            <p:ph idx="1"/>
          </p:nvPr>
        </p:nvSpPr>
        <p:spPr>
          <a:xfrm>
            <a:off x="838200" y="1856477"/>
            <a:ext cx="10611678" cy="4636398"/>
          </a:xfrm>
        </p:spPr>
        <p:txBody>
          <a:bodyPr>
            <a:normAutofit/>
          </a:bodyPr>
          <a:lstStyle/>
          <a:p>
            <a:pPr>
              <a:lnSpc>
                <a:spcPct val="100000"/>
              </a:lnSpc>
              <a:buClr>
                <a:srgbClr val="CCB066"/>
              </a:buClr>
            </a:pPr>
            <a:r>
              <a:rPr lang="en-US" altLang="en-US" sz="2700" dirty="0">
                <a:solidFill>
                  <a:schemeClr val="tx1"/>
                </a:solidFill>
              </a:rPr>
              <a:t>October 4, 2023		- DPP Reporting Webinar by HHSC at 2PM</a:t>
            </a:r>
          </a:p>
          <a:p>
            <a:pPr marL="4229100" lvl="8">
              <a:lnSpc>
                <a:spcPct val="100000"/>
              </a:lnSpc>
              <a:spcBef>
                <a:spcPts val="0"/>
              </a:spcBef>
            </a:pPr>
            <a:r>
              <a:rPr lang="en-US" dirty="0">
                <a:solidFill>
                  <a:schemeClr val="tx1"/>
                </a:solidFill>
                <a:hlinkClick r:id="rId5">
                  <a:extLst>
                    <a:ext uri="{A12FA001-AC4F-418D-AE19-62706E023703}">
                      <ahyp:hlinkClr xmlns:ahyp="http://schemas.microsoft.com/office/drawing/2018/hyperlinkcolor" val="tx"/>
                    </a:ext>
                  </a:extLst>
                </a:hlinkClick>
              </a:rPr>
              <a:t>Registration (gotowebinar.com)</a:t>
            </a:r>
            <a:endParaRPr lang="en-US" altLang="en-US" dirty="0">
              <a:solidFill>
                <a:schemeClr val="tx1"/>
              </a:solidFill>
            </a:endParaRPr>
          </a:p>
          <a:p>
            <a:pPr>
              <a:lnSpc>
                <a:spcPct val="100000"/>
              </a:lnSpc>
              <a:buClr>
                <a:srgbClr val="CCB066"/>
              </a:buClr>
            </a:pPr>
            <a:r>
              <a:rPr lang="en-US" altLang="en-US" sz="2700" dirty="0">
                <a:solidFill>
                  <a:schemeClr val="tx1"/>
                </a:solidFill>
              </a:rPr>
              <a:t>October 31, 2023</a:t>
            </a:r>
            <a:r>
              <a:rPr lang="en-US" altLang="en-US" dirty="0">
                <a:solidFill>
                  <a:schemeClr val="tx1"/>
                </a:solidFill>
              </a:rPr>
              <a:t>		</a:t>
            </a:r>
            <a:r>
              <a:rPr lang="en-US" altLang="en-US" sz="2700" dirty="0">
                <a:solidFill>
                  <a:schemeClr val="tx1"/>
                </a:solidFill>
              </a:rPr>
              <a:t>- DPP </a:t>
            </a:r>
            <a:r>
              <a:rPr lang="en-US" sz="2700" dirty="0">
                <a:solidFill>
                  <a:schemeClr val="tx1"/>
                </a:solidFill>
              </a:rPr>
              <a:t>PY3 Round 1 Reporting Due to HHSC</a:t>
            </a:r>
          </a:p>
          <a:p>
            <a:pPr>
              <a:lnSpc>
                <a:spcPct val="100000"/>
              </a:lnSpc>
              <a:buClr>
                <a:srgbClr val="CCB066"/>
              </a:buClr>
            </a:pPr>
            <a:r>
              <a:rPr lang="en-US" altLang="en-US" sz="2700" dirty="0">
                <a:solidFill>
                  <a:schemeClr val="tx1"/>
                </a:solidFill>
              </a:rPr>
              <a:t>November 17, 2023</a:t>
            </a:r>
            <a:r>
              <a:rPr lang="en-US" altLang="en-US" dirty="0">
                <a:solidFill>
                  <a:schemeClr val="tx1"/>
                </a:solidFill>
              </a:rPr>
              <a:t>	</a:t>
            </a:r>
            <a:r>
              <a:rPr lang="en-US" altLang="en-US" sz="2700" dirty="0">
                <a:solidFill>
                  <a:schemeClr val="tx1"/>
                </a:solidFill>
              </a:rPr>
              <a:t>- CHIRP PY3 Round 2 IGT Settlement Date</a:t>
            </a:r>
          </a:p>
          <a:p>
            <a:pPr>
              <a:lnSpc>
                <a:spcPct val="100000"/>
              </a:lnSpc>
              <a:buClr>
                <a:srgbClr val="CCB066"/>
              </a:buClr>
            </a:pPr>
            <a:r>
              <a:rPr lang="en-US" altLang="en-US" sz="2700" dirty="0">
                <a:solidFill>
                  <a:schemeClr val="tx1"/>
                </a:solidFill>
              </a:rPr>
              <a:t>November 30, 2023</a:t>
            </a:r>
            <a:r>
              <a:rPr lang="en-US" altLang="en-US" sz="2400" dirty="0">
                <a:solidFill>
                  <a:schemeClr val="tx1"/>
                </a:solidFill>
              </a:rPr>
              <a:t>	</a:t>
            </a:r>
            <a:r>
              <a:rPr lang="en-US" altLang="en-US" sz="2700" dirty="0">
                <a:solidFill>
                  <a:schemeClr val="tx1"/>
                </a:solidFill>
              </a:rPr>
              <a:t>- RAPPS PY3 Round 2 IGT Settlement Date</a:t>
            </a:r>
          </a:p>
          <a:p>
            <a:pPr>
              <a:lnSpc>
                <a:spcPct val="100000"/>
              </a:lnSpc>
              <a:buClr>
                <a:srgbClr val="CCB066"/>
              </a:buClr>
            </a:pPr>
            <a:r>
              <a:rPr lang="en-US" altLang="en-US" sz="2700" dirty="0">
                <a:solidFill>
                  <a:schemeClr val="tx1"/>
                </a:solidFill>
              </a:rPr>
              <a:t>December 2023		- PY4 Requirements Announced</a:t>
            </a:r>
          </a:p>
        </p:txBody>
      </p:sp>
    </p:spTree>
    <p:extLst>
      <p:ext uri="{BB962C8B-B14F-4D97-AF65-F5344CB8AC3E}">
        <p14:creationId xmlns:p14="http://schemas.microsoft.com/office/powerpoint/2010/main" val="330449395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59A6-AEB9-30BE-B0D3-29020B1739FC}"/>
              </a:ext>
            </a:extLst>
          </p:cNvPr>
          <p:cNvSpPr>
            <a:spLocks noGrp="1"/>
          </p:cNvSpPr>
          <p:nvPr>
            <p:ph type="title"/>
          </p:nvPr>
        </p:nvSpPr>
        <p:spPr/>
        <p:txBody>
          <a:bodyPr/>
          <a:lstStyle/>
          <a:p>
            <a:r>
              <a:rPr lang="en-US" dirty="0">
                <a:solidFill>
                  <a:srgbClr val="84754E"/>
                </a:solidFill>
              </a:rPr>
              <a:t>Summary of PY4 Changes</a:t>
            </a:r>
          </a:p>
        </p:txBody>
      </p:sp>
      <p:sp>
        <p:nvSpPr>
          <p:cNvPr id="3" name="Content Placeholder 2">
            <a:extLst>
              <a:ext uri="{FF2B5EF4-FFF2-40B4-BE49-F238E27FC236}">
                <a16:creationId xmlns:a16="http://schemas.microsoft.com/office/drawing/2014/main" id="{07017E84-4135-D8C3-CEFE-D621F1CA9205}"/>
              </a:ext>
            </a:extLst>
          </p:cNvPr>
          <p:cNvSpPr>
            <a:spLocks noGrp="1"/>
          </p:cNvSpPr>
          <p:nvPr>
            <p:ph idx="1"/>
          </p:nvPr>
        </p:nvSpPr>
        <p:spPr>
          <a:xfrm>
            <a:off x="838200" y="1690688"/>
            <a:ext cx="10515600" cy="4667250"/>
          </a:xfrm>
        </p:spPr>
        <p:txBody>
          <a:bodyPr>
            <a:normAutofit fontScale="92500" lnSpcReduction="20000"/>
          </a:bodyPr>
          <a:lstStyle/>
          <a:p>
            <a:pPr>
              <a:buFont typeface="Wingdings" panose="05000000000000000000" pitchFamily="2" charset="2"/>
              <a:buChar char="Ø"/>
            </a:pPr>
            <a:r>
              <a:rPr lang="en-US" dirty="0">
                <a:solidFill>
                  <a:schemeClr val="tx1"/>
                </a:solidFill>
              </a:rPr>
              <a:t>What We Know</a:t>
            </a:r>
          </a:p>
          <a:p>
            <a:pPr lvl="1"/>
            <a:r>
              <a:rPr lang="en-US" dirty="0">
                <a:solidFill>
                  <a:schemeClr val="tx1"/>
                </a:solidFill>
              </a:rPr>
              <a:t>Changes ARE coming for PY4.</a:t>
            </a:r>
          </a:p>
          <a:p>
            <a:pPr lvl="1"/>
            <a:r>
              <a:rPr lang="en-US" dirty="0">
                <a:solidFill>
                  <a:schemeClr val="tx1"/>
                </a:solidFill>
              </a:rPr>
              <a:t>A workgroup is in place to help HHSC set program requirements that CMS will approve.</a:t>
            </a:r>
          </a:p>
          <a:p>
            <a:pPr lvl="1"/>
            <a:r>
              <a:rPr lang="en-US" dirty="0">
                <a:solidFill>
                  <a:schemeClr val="tx1"/>
                </a:solidFill>
              </a:rPr>
              <a:t>Measures and requirements will be determined by December 2023, before the February DPP application window.</a:t>
            </a:r>
          </a:p>
          <a:p>
            <a:pPr>
              <a:buFont typeface="Wingdings" panose="05000000000000000000" pitchFamily="2" charset="2"/>
              <a:buChar char="Ø"/>
            </a:pPr>
            <a:r>
              <a:rPr lang="en-US" dirty="0">
                <a:solidFill>
                  <a:schemeClr val="tx1"/>
                </a:solidFill>
              </a:rPr>
              <a:t>What We Don’t Know</a:t>
            </a:r>
          </a:p>
          <a:p>
            <a:pPr lvl="1"/>
            <a:r>
              <a:rPr lang="en-US" dirty="0">
                <a:solidFill>
                  <a:schemeClr val="tx1"/>
                </a:solidFill>
              </a:rPr>
              <a:t>What the changes will look like</a:t>
            </a:r>
          </a:p>
          <a:p>
            <a:pPr lvl="2">
              <a:buFont typeface="Wingdings" panose="05000000000000000000" pitchFamily="2" charset="2"/>
              <a:buChar char="v"/>
            </a:pPr>
            <a:r>
              <a:rPr lang="en-US" dirty="0">
                <a:solidFill>
                  <a:schemeClr val="tx1"/>
                </a:solidFill>
              </a:rPr>
              <a:t>New Measures</a:t>
            </a:r>
          </a:p>
          <a:p>
            <a:pPr lvl="2">
              <a:buFont typeface="Wingdings" panose="05000000000000000000" pitchFamily="2" charset="2"/>
              <a:buChar char="v"/>
            </a:pPr>
            <a:r>
              <a:rPr lang="en-US" dirty="0">
                <a:solidFill>
                  <a:schemeClr val="tx1"/>
                </a:solidFill>
              </a:rPr>
              <a:t>Pay for Performance versus Pay for Reporting</a:t>
            </a:r>
          </a:p>
          <a:p>
            <a:pPr lvl="2">
              <a:buFont typeface="Wingdings" panose="05000000000000000000" pitchFamily="2" charset="2"/>
              <a:buChar char="v"/>
            </a:pPr>
            <a:r>
              <a:rPr lang="en-US" dirty="0">
                <a:solidFill>
                  <a:schemeClr val="tx1"/>
                </a:solidFill>
              </a:rPr>
              <a:t>Goal Structure (IOS or Gap Closure with MPL)</a:t>
            </a:r>
          </a:p>
          <a:p>
            <a:pPr>
              <a:buFont typeface="Wingdings" panose="05000000000000000000" pitchFamily="2" charset="2"/>
              <a:buChar char="Ø"/>
            </a:pPr>
            <a:r>
              <a:rPr lang="en-US" dirty="0">
                <a:solidFill>
                  <a:schemeClr val="tx1"/>
                </a:solidFill>
              </a:rPr>
              <a:t>What We Think Will Happen</a:t>
            </a:r>
          </a:p>
          <a:p>
            <a:pPr lvl="1"/>
            <a:r>
              <a:rPr lang="en-US" dirty="0">
                <a:solidFill>
                  <a:schemeClr val="tx1"/>
                </a:solidFill>
              </a:rPr>
              <a:t>Gold Standard Med Rec Process in place as a condition of CHIRP participation</a:t>
            </a:r>
          </a:p>
          <a:p>
            <a:pPr lvl="1"/>
            <a:r>
              <a:rPr lang="en-US" dirty="0">
                <a:solidFill>
                  <a:schemeClr val="tx1"/>
                </a:solidFill>
              </a:rPr>
              <a:t>Pay for Performance</a:t>
            </a:r>
          </a:p>
        </p:txBody>
      </p:sp>
    </p:spTree>
    <p:extLst>
      <p:ext uri="{BB962C8B-B14F-4D97-AF65-F5344CB8AC3E}">
        <p14:creationId xmlns:p14="http://schemas.microsoft.com/office/powerpoint/2010/main" val="56242839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7AE2-72FA-6700-4D41-89F4299EE57D}"/>
              </a:ext>
            </a:extLst>
          </p:cNvPr>
          <p:cNvSpPr>
            <a:spLocks noGrp="1"/>
          </p:cNvSpPr>
          <p:nvPr>
            <p:ph type="title"/>
          </p:nvPr>
        </p:nvSpPr>
        <p:spPr/>
        <p:txBody>
          <a:bodyPr>
            <a:normAutofit/>
          </a:bodyPr>
          <a:lstStyle/>
          <a:p>
            <a:r>
              <a:rPr lang="en-US" sz="4100" dirty="0">
                <a:solidFill>
                  <a:srgbClr val="84754E"/>
                </a:solidFill>
              </a:rPr>
              <a:t>Have Questions?  Need Reporting Help?</a:t>
            </a:r>
          </a:p>
        </p:txBody>
      </p:sp>
      <p:sp>
        <p:nvSpPr>
          <p:cNvPr id="3" name="Content Placeholder 2">
            <a:extLst>
              <a:ext uri="{FF2B5EF4-FFF2-40B4-BE49-F238E27FC236}">
                <a16:creationId xmlns:a16="http://schemas.microsoft.com/office/drawing/2014/main" id="{07CB5857-EED2-40DA-CB60-9BF1CD6A9B26}"/>
              </a:ext>
            </a:extLst>
          </p:cNvPr>
          <p:cNvSpPr>
            <a:spLocks noGrp="1"/>
          </p:cNvSpPr>
          <p:nvPr>
            <p:ph idx="1"/>
          </p:nvPr>
        </p:nvSpPr>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tx1"/>
                </a:solidFill>
              </a:rPr>
              <a:t>Contact me at:</a:t>
            </a:r>
          </a:p>
          <a:p>
            <a:pPr marL="0" indent="0" algn="ctr">
              <a:buNone/>
            </a:pPr>
            <a:endParaRPr lang="en-US" dirty="0">
              <a:solidFill>
                <a:schemeClr val="tx1"/>
              </a:solidFill>
            </a:endParaRPr>
          </a:p>
          <a:p>
            <a:pPr marL="0" indent="0" algn="ctr">
              <a:buNone/>
            </a:pPr>
            <a:r>
              <a:rPr lang="en-US" dirty="0">
                <a:solidFill>
                  <a:schemeClr val="tx1"/>
                </a:solidFill>
              </a:rPr>
              <a:t>Sherri Powell</a:t>
            </a:r>
          </a:p>
          <a:p>
            <a:pPr marL="0" indent="0" algn="ctr">
              <a:buNone/>
            </a:pPr>
            <a:r>
              <a:rPr lang="en-US" dirty="0">
                <a:solidFill>
                  <a:schemeClr val="tx1"/>
                </a:solidFill>
                <a:hlinkClick r:id="rId4"/>
              </a:rPr>
              <a:t>sherrip@dhcg.com</a:t>
            </a:r>
            <a:endParaRPr lang="en-US" dirty="0">
              <a:solidFill>
                <a:schemeClr val="tx1"/>
              </a:solidFill>
            </a:endParaRPr>
          </a:p>
          <a:p>
            <a:pPr marL="0" indent="0" algn="ctr">
              <a:buNone/>
            </a:pPr>
            <a:r>
              <a:rPr lang="en-US" dirty="0">
                <a:solidFill>
                  <a:schemeClr val="tx1"/>
                </a:solidFill>
              </a:rPr>
              <a:t>806-370-3811</a:t>
            </a:r>
          </a:p>
        </p:txBody>
      </p:sp>
    </p:spTree>
    <p:extLst>
      <p:ext uri="{BB962C8B-B14F-4D97-AF65-F5344CB8AC3E}">
        <p14:creationId xmlns:p14="http://schemas.microsoft.com/office/powerpoint/2010/main" val="1215935698"/>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3C0DFFA-0245-D066-D3E0-E30608A75FD3}"/>
              </a:ext>
            </a:extLst>
          </p:cNvPr>
          <p:cNvSpPr>
            <a:spLocks noGrp="1"/>
          </p:cNvSpPr>
          <p:nvPr>
            <p:ph type="title"/>
          </p:nvPr>
        </p:nvSpPr>
        <p:spPr>
          <a:xfrm>
            <a:off x="923041" y="2671950"/>
            <a:ext cx="10515600" cy="1325563"/>
          </a:xfrm>
        </p:spPr>
        <p:txBody>
          <a:bodyPr>
            <a:normAutofit/>
          </a:bodyPr>
          <a:lstStyle/>
          <a:p>
            <a:pPr algn="ctr"/>
            <a:r>
              <a:rPr lang="en-US" sz="6000" dirty="0"/>
              <a:t>Other Current Issues </a:t>
            </a:r>
          </a:p>
        </p:txBody>
      </p:sp>
    </p:spTree>
    <p:extLst>
      <p:ext uri="{BB962C8B-B14F-4D97-AF65-F5344CB8AC3E}">
        <p14:creationId xmlns:p14="http://schemas.microsoft.com/office/powerpoint/2010/main" val="1920515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a:xfrm>
            <a:off x="838200" y="365125"/>
            <a:ext cx="10515600" cy="869315"/>
          </a:xfrm>
        </p:spPr>
        <p:txBody>
          <a:bodyPr/>
          <a:lstStyle/>
          <a:p>
            <a:r>
              <a:rPr lang="en-US" dirty="0"/>
              <a:t>Increased Focused on Audit(s)</a:t>
            </a: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701040" y="1151192"/>
            <a:ext cx="10515600" cy="5185600"/>
          </a:xfrm>
        </p:spPr>
        <p:txBody>
          <a:bodyPr>
            <a:normAutofit/>
          </a:bodyPr>
          <a:lstStyle/>
          <a:p>
            <a:r>
              <a:rPr lang="en-US" dirty="0"/>
              <a:t>In recent months, we have seen a higher focus and more detailed documentation toward audits and reviews in many areas….</a:t>
            </a:r>
          </a:p>
          <a:p>
            <a:pPr lvl="1"/>
            <a:r>
              <a:rPr lang="en-US" dirty="0"/>
              <a:t>This increased effort on audits seems to be across multiple regulatory agencies – </a:t>
            </a:r>
          </a:p>
          <a:p>
            <a:pPr lvl="1"/>
            <a:endParaRPr lang="en-US" dirty="0"/>
          </a:p>
          <a:p>
            <a:pPr lvl="1"/>
            <a:r>
              <a:rPr lang="en-US" dirty="0"/>
              <a:t>More detailed Medicare Desk Audits</a:t>
            </a:r>
          </a:p>
          <a:p>
            <a:pPr lvl="1"/>
            <a:r>
              <a:rPr lang="en-US" dirty="0"/>
              <a:t>More detailed questions and request for information in Medicaid state reporting and National Medicaid Redeterminations</a:t>
            </a:r>
          </a:p>
          <a:p>
            <a:pPr lvl="1"/>
            <a:r>
              <a:rPr lang="en-US" dirty="0"/>
              <a:t>Medicare Bad Debt reviews</a:t>
            </a:r>
          </a:p>
          <a:p>
            <a:pPr lvl="1"/>
            <a:r>
              <a:rPr lang="en-US" dirty="0"/>
              <a:t>Charity and UC reporting audits</a:t>
            </a:r>
          </a:p>
          <a:p>
            <a:pPr lvl="1"/>
            <a:r>
              <a:rPr lang="en-US" dirty="0"/>
              <a:t>Price Transparency</a:t>
            </a:r>
          </a:p>
          <a:p>
            <a:pPr lvl="1"/>
            <a:r>
              <a:rPr lang="en-US" dirty="0"/>
              <a:t>Lots of recent focus on Employee Retention Credits (ERC)</a:t>
            </a:r>
          </a:p>
          <a:p>
            <a:pPr lvl="1"/>
            <a:r>
              <a:rPr lang="en-US" dirty="0"/>
              <a:t>HRSA review of 340B qualifications</a:t>
            </a:r>
          </a:p>
          <a:p>
            <a:endParaRPr lang="en-US" dirty="0"/>
          </a:p>
          <a:p>
            <a:endParaRPr lang="en-US" dirty="0"/>
          </a:p>
          <a:p>
            <a:pPr lvl="1"/>
            <a:endParaRPr lang="en-US" dirty="0"/>
          </a:p>
        </p:txBody>
      </p:sp>
    </p:spTree>
    <p:extLst>
      <p:ext uri="{BB962C8B-B14F-4D97-AF65-F5344CB8AC3E}">
        <p14:creationId xmlns:p14="http://schemas.microsoft.com/office/powerpoint/2010/main" val="2475119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a:xfrm>
            <a:off x="658368" y="365125"/>
            <a:ext cx="10936224" cy="1325563"/>
          </a:xfrm>
        </p:spPr>
        <p:txBody>
          <a:bodyPr>
            <a:normAutofit/>
          </a:bodyPr>
          <a:lstStyle/>
          <a:p>
            <a:r>
              <a:rPr lang="en-US" sz="4000" dirty="0"/>
              <a:t>Rural Emergency Hospitals (REH) Update</a:t>
            </a: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774192" y="1825625"/>
            <a:ext cx="10515600" cy="4351338"/>
          </a:xfrm>
        </p:spPr>
        <p:txBody>
          <a:bodyPr>
            <a:normAutofit lnSpcReduction="10000"/>
          </a:bodyPr>
          <a:lstStyle/>
          <a:p>
            <a:r>
              <a:rPr lang="en-US" dirty="0"/>
              <a:t>Fewer Conversions than Congress would have anticipated</a:t>
            </a:r>
          </a:p>
          <a:p>
            <a:pPr lvl="1"/>
            <a:r>
              <a:rPr lang="en-US" dirty="0"/>
              <a:t>A total of 7 hospitals have converted from previous certification to REH</a:t>
            </a:r>
          </a:p>
          <a:p>
            <a:pPr lvl="2"/>
            <a:r>
              <a:rPr lang="en-US" dirty="0"/>
              <a:t>Of a total approx. 1,700 rural hospitals that are eligible for conversion</a:t>
            </a:r>
          </a:p>
          <a:p>
            <a:pPr lvl="2"/>
            <a:r>
              <a:rPr lang="en-US" dirty="0"/>
              <a:t>5 of the 7 REH conversions are in Texas</a:t>
            </a:r>
          </a:p>
          <a:p>
            <a:pPr lvl="2"/>
            <a:r>
              <a:rPr lang="en-US" dirty="0"/>
              <a:t>TX - 2 previously certified CAH and 3 previously certified PPS hospitals</a:t>
            </a:r>
          </a:p>
          <a:p>
            <a:pPr lvl="1"/>
            <a:endParaRPr lang="en-US" dirty="0"/>
          </a:p>
          <a:p>
            <a:r>
              <a:rPr lang="en-US" dirty="0"/>
              <a:t>Considerations of those that have converted</a:t>
            </a:r>
          </a:p>
          <a:p>
            <a:pPr lvl="1"/>
            <a:r>
              <a:rPr lang="en-US" dirty="0"/>
              <a:t>Less payment on the OP side than anticipated</a:t>
            </a:r>
          </a:p>
          <a:p>
            <a:pPr lvl="1"/>
            <a:r>
              <a:rPr lang="en-US" dirty="0"/>
              <a:t>Delays in processing state licensing for REH</a:t>
            </a:r>
          </a:p>
          <a:p>
            <a:pPr lvl="1"/>
            <a:r>
              <a:rPr lang="en-US" dirty="0"/>
              <a:t>Slow processing of facility payment</a:t>
            </a:r>
          </a:p>
          <a:p>
            <a:pPr lvl="1"/>
            <a:r>
              <a:rPr lang="en-US" dirty="0"/>
              <a:t>Will Facility payment and volume cover cost of operations</a:t>
            </a:r>
          </a:p>
          <a:p>
            <a:endParaRPr lang="en-US" dirty="0"/>
          </a:p>
          <a:p>
            <a:endParaRPr lang="en-US" dirty="0"/>
          </a:p>
          <a:p>
            <a:pPr lvl="1"/>
            <a:endParaRPr lang="en-US" dirty="0"/>
          </a:p>
        </p:txBody>
      </p:sp>
    </p:spTree>
    <p:extLst>
      <p:ext uri="{BB962C8B-B14F-4D97-AF65-F5344CB8AC3E}">
        <p14:creationId xmlns:p14="http://schemas.microsoft.com/office/powerpoint/2010/main" val="277345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159E-0C59-8988-4EB5-6DC4096398B8}"/>
              </a:ext>
            </a:extLst>
          </p:cNvPr>
          <p:cNvSpPr>
            <a:spLocks noGrp="1"/>
          </p:cNvSpPr>
          <p:nvPr>
            <p:ph type="title"/>
          </p:nvPr>
        </p:nvSpPr>
        <p:spPr/>
        <p:txBody>
          <a:bodyPr/>
          <a:lstStyle/>
          <a:p>
            <a:r>
              <a:rPr lang="en-US" dirty="0">
                <a:solidFill>
                  <a:srgbClr val="84754E"/>
                </a:solidFill>
              </a:rPr>
              <a:t>DPP Program Growth</a:t>
            </a:r>
            <a:r>
              <a:rPr lang="en-US" dirty="0"/>
              <a:t>s</a:t>
            </a:r>
          </a:p>
        </p:txBody>
      </p:sp>
      <p:sp>
        <p:nvSpPr>
          <p:cNvPr id="3" name="Content Placeholder 2">
            <a:extLst>
              <a:ext uri="{FF2B5EF4-FFF2-40B4-BE49-F238E27FC236}">
                <a16:creationId xmlns:a16="http://schemas.microsoft.com/office/drawing/2014/main" id="{EDFE15AD-E510-1527-69B7-18978E15120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Going back to Private UPL</a:t>
            </a:r>
          </a:p>
          <a:p>
            <a:pPr lvl="1"/>
            <a:r>
              <a:rPr lang="en-US" dirty="0">
                <a:solidFill>
                  <a:schemeClr val="tx1"/>
                </a:solidFill>
              </a:rPr>
              <a:t>Which was forecasted to be about $500M</a:t>
            </a:r>
          </a:p>
          <a:p>
            <a:r>
              <a:rPr lang="en-US" sz="2200" b="0" i="0" u="none" strike="noStrike" baseline="0" dirty="0" err="1">
                <a:solidFill>
                  <a:schemeClr val="tx1"/>
                </a:solidFill>
                <a:latin typeface="PalatinoLinotype-Roman"/>
              </a:rPr>
              <a:t>DSRIP</a:t>
            </a:r>
            <a:r>
              <a:rPr lang="en-US" sz="2200" b="0" i="0" u="none" strike="noStrike" baseline="0" dirty="0">
                <a:solidFill>
                  <a:schemeClr val="tx1"/>
                </a:solidFill>
                <a:latin typeface="PalatinoLinotype-Roman"/>
              </a:rPr>
              <a:t> / </a:t>
            </a:r>
            <a:r>
              <a:rPr lang="en-US" sz="2200" b="0" i="0" u="none" strike="noStrike" baseline="0" dirty="0" err="1">
                <a:solidFill>
                  <a:schemeClr val="tx1"/>
                </a:solidFill>
                <a:latin typeface="PalatinoLinotype-Roman"/>
              </a:rPr>
              <a:t>UCC</a:t>
            </a:r>
            <a:r>
              <a:rPr lang="en-US" sz="2200" b="0" i="0" u="none" strike="noStrike" baseline="0" dirty="0">
                <a:solidFill>
                  <a:schemeClr val="tx1"/>
                </a:solidFill>
                <a:latin typeface="PalatinoLinotype-Roman"/>
              </a:rPr>
              <a:t>  </a:t>
            </a:r>
          </a:p>
          <a:p>
            <a:pPr lvl="1"/>
            <a:r>
              <a:rPr lang="en-US" sz="1800" dirty="0">
                <a:solidFill>
                  <a:schemeClr val="tx1"/>
                </a:solidFill>
                <a:latin typeface="PalatinoLinotype-Roman"/>
              </a:rPr>
              <a:t>Program grew to </a:t>
            </a:r>
            <a:r>
              <a:rPr lang="en-US" sz="1800" b="0" i="0" u="none" strike="noStrike" baseline="0" dirty="0">
                <a:solidFill>
                  <a:schemeClr val="tx1"/>
                </a:solidFill>
                <a:latin typeface="PalatinoLinotype-Roman"/>
              </a:rPr>
              <a:t>$6B per year</a:t>
            </a:r>
          </a:p>
          <a:p>
            <a:r>
              <a:rPr lang="en-US" sz="2200" b="0" i="0" u="none" strike="noStrike" baseline="0" dirty="0">
                <a:solidFill>
                  <a:schemeClr val="tx1"/>
                </a:solidFill>
                <a:latin typeface="PalatinoLinotype-Roman"/>
              </a:rPr>
              <a:t>Today $12B</a:t>
            </a:r>
          </a:p>
          <a:p>
            <a:r>
              <a:rPr lang="en-US" sz="2200" dirty="0">
                <a:solidFill>
                  <a:schemeClr val="tx1"/>
                </a:solidFill>
                <a:latin typeface="PalatinoLinotype-Roman"/>
              </a:rPr>
              <a:t>Estimated 2025 </a:t>
            </a:r>
          </a:p>
          <a:p>
            <a:pPr lvl="1"/>
            <a:r>
              <a:rPr lang="en-US" sz="1800" dirty="0">
                <a:solidFill>
                  <a:schemeClr val="tx1"/>
                </a:solidFill>
                <a:latin typeface="PalatinoLinotype-Roman"/>
              </a:rPr>
              <a:t>HHSC - $16B  </a:t>
            </a:r>
          </a:p>
          <a:p>
            <a:pPr lvl="1"/>
            <a:r>
              <a:rPr lang="en-US" sz="1800" dirty="0">
                <a:solidFill>
                  <a:schemeClr val="tx1"/>
                </a:solidFill>
                <a:latin typeface="PalatinoLinotype-Roman"/>
              </a:rPr>
              <a:t>CHAT – $20B</a:t>
            </a:r>
            <a:endParaRPr lang="en-US" sz="1800" b="0" i="0" u="none" strike="noStrike" baseline="0" dirty="0">
              <a:solidFill>
                <a:schemeClr val="tx1"/>
              </a:solidFill>
              <a:latin typeface="PalatinoLinotype-Roman"/>
            </a:endParaRP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1822826293"/>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normAutofit/>
          </a:bodyPr>
          <a:lstStyle/>
          <a:p>
            <a:r>
              <a:rPr lang="en-US" sz="4200" dirty="0"/>
              <a:t>Price Transparency: Proposed Changes</a:t>
            </a: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p:txBody>
          <a:bodyPr>
            <a:normAutofit fontScale="77500" lnSpcReduction="20000"/>
          </a:bodyPr>
          <a:lstStyle/>
          <a:p>
            <a:r>
              <a:rPr lang="en-US" dirty="0"/>
              <a:t>Attestation will be required to affirm accuracy and completeness</a:t>
            </a:r>
          </a:p>
          <a:p>
            <a:r>
              <a:rPr lang="en-US" dirty="0"/>
              <a:t>CMS issuing a template for standard charge information, will be required </a:t>
            </a:r>
          </a:p>
          <a:p>
            <a:r>
              <a:rPr lang="en-US" dirty="0"/>
              <a:t>Additional data elements will be required (and significant)</a:t>
            </a:r>
          </a:p>
          <a:p>
            <a:pPr lvl="1"/>
            <a:r>
              <a:rPr lang="en-US" dirty="0"/>
              <a:t>“…whether the payer-specific standard charge listed should be interpreted by the user as a dollar amount, percentage, or, if the standard charge is based on an algorithm, the algorithm that determines the dollar amount for the item or service.” </a:t>
            </a:r>
          </a:p>
          <a:p>
            <a:pPr lvl="1"/>
            <a:r>
              <a:rPr lang="en-US" dirty="0"/>
              <a:t>“…</a:t>
            </a:r>
            <a:r>
              <a:rPr lang="en-US" dirty="0">
                <a:solidFill>
                  <a:srgbClr val="FF0000"/>
                </a:solidFill>
              </a:rPr>
              <a:t>a consumer-friendly expected allowed amount</a:t>
            </a:r>
            <a:r>
              <a:rPr lang="en-US" dirty="0"/>
              <a:t>…which would be the amount, on average, that the hospital estimates it will be paid for the item or service based on the contract with the third-party payer” </a:t>
            </a:r>
          </a:p>
          <a:p>
            <a:pPr lvl="1"/>
            <a:r>
              <a:rPr lang="en-US" dirty="0"/>
              <a:t>“…</a:t>
            </a:r>
            <a:r>
              <a:rPr lang="en-US" dirty="0">
                <a:solidFill>
                  <a:srgbClr val="FF0000"/>
                </a:solidFill>
              </a:rPr>
              <a:t>a general description of the item/service</a:t>
            </a:r>
            <a:r>
              <a:rPr lang="en-US" dirty="0"/>
              <a:t>, billing class (for example, whether the standard charge is billed as a facility or professional service), the hospital setting in which the item or service is provided (for example, in the inpatient or outpatient setting), </a:t>
            </a:r>
            <a:r>
              <a:rPr lang="en-US" dirty="0">
                <a:solidFill>
                  <a:srgbClr val="FF0000"/>
                </a:solidFill>
              </a:rPr>
              <a:t>drug-specific information </a:t>
            </a:r>
            <a:r>
              <a:rPr lang="en-US" dirty="0"/>
              <a:t>such as the drug unit and type of measurement (such as number of milligrams), and information related to corresponding codes (such as </a:t>
            </a:r>
            <a:r>
              <a:rPr lang="en-US" dirty="0">
                <a:solidFill>
                  <a:srgbClr val="FF0000"/>
                </a:solidFill>
              </a:rPr>
              <a:t>common billing codes, revenue center codes, modifiers</a:t>
            </a:r>
            <a:r>
              <a:rPr lang="en-US" dirty="0"/>
              <a:t>)”</a:t>
            </a:r>
          </a:p>
          <a:p>
            <a:pPr marL="457200" lvl="1" indent="0" algn="ctr">
              <a:buNone/>
            </a:pPr>
            <a:endParaRPr lang="en-US" dirty="0">
              <a:solidFill>
                <a:srgbClr val="FF0000"/>
              </a:solidFill>
            </a:endParaRPr>
          </a:p>
          <a:p>
            <a:pPr marL="457200" lvl="1" indent="0" algn="ctr">
              <a:buNone/>
            </a:pPr>
            <a:r>
              <a:rPr lang="en-US" dirty="0">
                <a:solidFill>
                  <a:srgbClr val="FF0000"/>
                </a:solidFill>
              </a:rPr>
              <a:t>If finalized, compliance is mandatory by March 1, 2024</a:t>
            </a:r>
          </a:p>
          <a:p>
            <a:endParaRPr lang="en-US" dirty="0"/>
          </a:p>
          <a:p>
            <a:endParaRPr lang="en-US" dirty="0"/>
          </a:p>
          <a:p>
            <a:pPr lvl="1"/>
            <a:endParaRPr lang="en-US" dirty="0"/>
          </a:p>
        </p:txBody>
      </p:sp>
    </p:spTree>
    <p:extLst>
      <p:ext uri="{BB962C8B-B14F-4D97-AF65-F5344CB8AC3E}">
        <p14:creationId xmlns:p14="http://schemas.microsoft.com/office/powerpoint/2010/main" val="1359950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58E2-67B0-B9B2-C983-9EFBF8A161A2}"/>
              </a:ext>
            </a:extLst>
          </p:cNvPr>
          <p:cNvSpPr>
            <a:spLocks noGrp="1"/>
          </p:cNvSpPr>
          <p:nvPr>
            <p:ph type="title"/>
          </p:nvPr>
        </p:nvSpPr>
        <p:spPr/>
        <p:txBody>
          <a:bodyPr>
            <a:normAutofit/>
          </a:bodyPr>
          <a:lstStyle/>
          <a:p>
            <a:r>
              <a:rPr lang="en-US" sz="4200" dirty="0"/>
              <a:t>Price Transparency: Proposed Changes</a:t>
            </a:r>
          </a:p>
        </p:txBody>
      </p:sp>
      <p:pic>
        <p:nvPicPr>
          <p:cNvPr id="5" name="Content Placeholder 4">
            <a:extLst>
              <a:ext uri="{FF2B5EF4-FFF2-40B4-BE49-F238E27FC236}">
                <a16:creationId xmlns:a16="http://schemas.microsoft.com/office/drawing/2014/main" id="{88C1CA77-AE31-9B5C-13C6-CE96AF38BE5E}"/>
              </a:ext>
            </a:extLst>
          </p:cNvPr>
          <p:cNvPicPr>
            <a:picLocks noGrp="1" noChangeAspect="1"/>
          </p:cNvPicPr>
          <p:nvPr>
            <p:ph idx="1"/>
          </p:nvPr>
        </p:nvPicPr>
        <p:blipFill>
          <a:blip r:embed="rId2"/>
          <a:stretch>
            <a:fillRect/>
          </a:stretch>
        </p:blipFill>
        <p:spPr>
          <a:xfrm>
            <a:off x="3898449" y="1825625"/>
            <a:ext cx="4395101" cy="4351338"/>
          </a:xfrm>
        </p:spPr>
      </p:pic>
      <p:sp>
        <p:nvSpPr>
          <p:cNvPr id="6" name="Left Brace 5">
            <a:extLst>
              <a:ext uri="{FF2B5EF4-FFF2-40B4-BE49-F238E27FC236}">
                <a16:creationId xmlns:a16="http://schemas.microsoft.com/office/drawing/2014/main" id="{6773B9A9-AFFE-AF2D-9979-2E7193948A40}"/>
              </a:ext>
            </a:extLst>
          </p:cNvPr>
          <p:cNvSpPr/>
          <p:nvPr/>
        </p:nvSpPr>
        <p:spPr>
          <a:xfrm>
            <a:off x="3436883" y="2091559"/>
            <a:ext cx="461566" cy="268013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e 6">
            <a:extLst>
              <a:ext uri="{FF2B5EF4-FFF2-40B4-BE49-F238E27FC236}">
                <a16:creationId xmlns:a16="http://schemas.microsoft.com/office/drawing/2014/main" id="{1C04FB42-4C90-2F24-3687-582706B382CA}"/>
              </a:ext>
            </a:extLst>
          </p:cNvPr>
          <p:cNvSpPr/>
          <p:nvPr/>
        </p:nvSpPr>
        <p:spPr>
          <a:xfrm>
            <a:off x="8293550" y="4771697"/>
            <a:ext cx="219829" cy="140526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E9BC5499-4945-1D7A-6AC1-A9425AF907F2}"/>
              </a:ext>
            </a:extLst>
          </p:cNvPr>
          <p:cNvSpPr/>
          <p:nvPr/>
        </p:nvSpPr>
        <p:spPr>
          <a:xfrm>
            <a:off x="386061" y="3198167"/>
            <a:ext cx="2953051" cy="461665"/>
          </a:xfrm>
          <a:prstGeom prst="rect">
            <a:avLst/>
          </a:prstGeom>
          <a:noFill/>
        </p:spPr>
        <p:txBody>
          <a:bodyPr wrap="none" lIns="91440" tIns="45720" rIns="91440" bIns="45720">
            <a:spAutoFit/>
          </a:bodyPr>
          <a:lstStyle/>
          <a:p>
            <a:pPr algn="ctr"/>
            <a:r>
              <a:rPr lang="en-US" sz="2400" dirty="0">
                <a:ln w="0"/>
                <a:solidFill>
                  <a:srgbClr val="FF0000"/>
                </a:solidFill>
                <a:effectLst>
                  <a:outerShdw blurRad="38100" dist="25400" dir="5400000" algn="ctr" rotWithShape="0">
                    <a:srgbClr val="6E747A">
                      <a:alpha val="43000"/>
                    </a:srgbClr>
                  </a:outerShdw>
                </a:effectLst>
              </a:rPr>
              <a:t>Current Requirements</a:t>
            </a:r>
            <a:endParaRPr lang="en-US" sz="2400" b="0" cap="none" spc="0" dirty="0">
              <a:ln w="0"/>
              <a:solidFill>
                <a:srgbClr val="FF0000"/>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E647724C-98EF-7E31-E197-F78883E4C568}"/>
              </a:ext>
            </a:extLst>
          </p:cNvPr>
          <p:cNvSpPr/>
          <p:nvPr/>
        </p:nvSpPr>
        <p:spPr>
          <a:xfrm>
            <a:off x="8609623" y="5243497"/>
            <a:ext cx="3288593" cy="461665"/>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25400" dir="5400000" algn="ctr" rotWithShape="0">
                    <a:srgbClr val="6E747A">
                      <a:alpha val="43000"/>
                    </a:srgbClr>
                  </a:outerShdw>
                </a:effectLst>
              </a:rPr>
              <a:t>Additional Requirements</a:t>
            </a:r>
          </a:p>
        </p:txBody>
      </p:sp>
    </p:spTree>
    <p:extLst>
      <p:ext uri="{BB962C8B-B14F-4D97-AF65-F5344CB8AC3E}">
        <p14:creationId xmlns:p14="http://schemas.microsoft.com/office/powerpoint/2010/main" val="2823844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Covid Grants</a:t>
            </a:r>
            <a:endParaRPr lang="en-US" sz="2000" dirty="0"/>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p:txBody>
          <a:bodyPr>
            <a:normAutofit/>
          </a:bodyPr>
          <a:lstStyle/>
          <a:p>
            <a:r>
              <a:rPr lang="en-US" dirty="0"/>
              <a:t>Lessons Learned:	</a:t>
            </a:r>
          </a:p>
          <a:p>
            <a:pPr lvl="1"/>
            <a:r>
              <a:rPr lang="en-US" dirty="0"/>
              <a:t>New internal policies/procedures established</a:t>
            </a:r>
          </a:p>
          <a:p>
            <a:pPr lvl="1"/>
            <a:r>
              <a:rPr lang="en-US" dirty="0"/>
              <a:t>Compliance procedures/Oversight</a:t>
            </a:r>
          </a:p>
          <a:p>
            <a:pPr lvl="1"/>
            <a:r>
              <a:rPr lang="en-US" dirty="0"/>
              <a:t>Knowledge/Experience</a:t>
            </a:r>
          </a:p>
          <a:p>
            <a:r>
              <a:rPr lang="en-US" dirty="0"/>
              <a:t>Suggestions for Improvement:</a:t>
            </a:r>
          </a:p>
          <a:p>
            <a:pPr lvl="1"/>
            <a:r>
              <a:rPr lang="en-US" dirty="0"/>
              <a:t>Lack of contemporaneous documentation</a:t>
            </a:r>
          </a:p>
          <a:p>
            <a:pPr lvl="2"/>
            <a:r>
              <a:rPr lang="en-US" dirty="0"/>
              <a:t>One way to document is via board minutes</a:t>
            </a:r>
          </a:p>
          <a:p>
            <a:pPr lvl="2"/>
            <a:r>
              <a:rPr lang="en-US" dirty="0"/>
              <a:t>Include in CHNA reports</a:t>
            </a:r>
          </a:p>
          <a:p>
            <a:pPr lvl="1"/>
            <a:r>
              <a:rPr lang="en-US" dirty="0"/>
              <a:t>Compliant grant accounting</a:t>
            </a:r>
          </a:p>
          <a:p>
            <a:pPr lvl="2"/>
            <a:r>
              <a:rPr lang="en-US" dirty="0"/>
              <a:t>Record cash and grant expenditures separately</a:t>
            </a:r>
          </a:p>
          <a:p>
            <a:pPr lvl="2"/>
            <a:r>
              <a:rPr lang="en-US" dirty="0"/>
              <a:t>Simplifies the external audit process</a:t>
            </a:r>
          </a:p>
          <a:p>
            <a:pPr lvl="1"/>
            <a:endParaRPr lang="en-US" dirty="0"/>
          </a:p>
          <a:p>
            <a:pPr marL="0" indent="0">
              <a:buNone/>
            </a:pPr>
            <a:endParaRPr lang="en-US" sz="1800" dirty="0">
              <a:effectLst/>
              <a:latin typeface="Calibri" panose="020F0502020204030204" pitchFamily="34"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3206187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dirty="0"/>
              <a:t>Don’t overlook New Grants</a:t>
            </a:r>
            <a:endParaRPr lang="en-US" sz="2000" dirty="0"/>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p:txBody>
          <a:bodyPr>
            <a:normAutofit/>
          </a:bodyPr>
          <a:lstStyle/>
          <a:p>
            <a:r>
              <a:rPr lang="en-US" dirty="0"/>
              <a:t>Use learned experience to explore other grant opportunities</a:t>
            </a:r>
          </a:p>
          <a:p>
            <a:r>
              <a:rPr lang="en-US" dirty="0"/>
              <a:t>Grant Opportunities</a:t>
            </a:r>
          </a:p>
          <a:p>
            <a:pPr lvl="1"/>
            <a:r>
              <a:rPr lang="en-US" dirty="0"/>
              <a:t>Determine needs of communities</a:t>
            </a:r>
          </a:p>
          <a:p>
            <a:pPr lvl="1"/>
            <a:r>
              <a:rPr lang="en-US" dirty="0"/>
              <a:t>Cost vs. benefit analysis</a:t>
            </a:r>
          </a:p>
          <a:p>
            <a:pPr lvl="1"/>
            <a:r>
              <a:rPr lang="en-US" dirty="0"/>
              <a:t>Local collaborations</a:t>
            </a:r>
          </a:p>
          <a:p>
            <a:pPr lvl="1"/>
            <a:r>
              <a:rPr lang="en-US" dirty="0"/>
              <a:t>Grant writing</a:t>
            </a:r>
          </a:p>
          <a:p>
            <a:r>
              <a:rPr lang="en-US" dirty="0"/>
              <a:t>Foundations</a:t>
            </a:r>
          </a:p>
          <a:p>
            <a:pPr lvl="1"/>
            <a:r>
              <a:rPr lang="en-US" dirty="0"/>
              <a:t>Consider creating new foundations for the governmental hospitals</a:t>
            </a:r>
          </a:p>
          <a:p>
            <a:pPr marL="0" indent="0">
              <a:buNone/>
            </a:pPr>
            <a:endParaRPr lang="en-US" sz="1800" dirty="0">
              <a:effectLst/>
              <a:latin typeface="Calibri" panose="020F0502020204030204" pitchFamily="34"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4277237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sz="4000" dirty="0">
                <a:solidFill>
                  <a:srgbClr val="84754E"/>
                </a:solidFill>
                <a:latin typeface="Century Gothic" panose="020B0502020202020204" pitchFamily="34" charset="0"/>
              </a:rPr>
              <a:t>ERC</a:t>
            </a: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495740"/>
            <a:ext cx="10515600" cy="4681223"/>
          </a:xfrm>
        </p:spPr>
        <p:txBody>
          <a:bodyPr>
            <a:normAutofit/>
          </a:bodyPr>
          <a:lstStyle/>
          <a:p>
            <a:r>
              <a:rPr lang="en-US" dirty="0">
                <a:solidFill>
                  <a:schemeClr val="tx1"/>
                </a:solidFill>
              </a:rPr>
              <a:t>IRS has put a moratorium on payments for new claims the rest of the year.  </a:t>
            </a:r>
          </a:p>
          <a:p>
            <a:r>
              <a:rPr lang="en-US" dirty="0">
                <a:solidFill>
                  <a:schemeClr val="tx1"/>
                </a:solidFill>
              </a:rPr>
              <a:t>Averaging 50,000 claims per week, over 600,000 claim backlog</a:t>
            </a:r>
          </a:p>
          <a:p>
            <a:r>
              <a:rPr lang="en-US" dirty="0">
                <a:solidFill>
                  <a:schemeClr val="tx1"/>
                </a:solidFill>
              </a:rPr>
              <a:t>Roughly $3.2 Billion in claims have been submitted to date.</a:t>
            </a:r>
          </a:p>
          <a:p>
            <a:r>
              <a:rPr lang="en-US" dirty="0">
                <a:solidFill>
                  <a:schemeClr val="tx1"/>
                </a:solidFill>
              </a:rPr>
              <a:t>Recommended for any contingency based filings, consider working with licensed tax professional to review for legitimacy</a:t>
            </a:r>
          </a:p>
          <a:p>
            <a:endParaRPr lang="en-US" dirty="0">
              <a:solidFill>
                <a:schemeClr val="tx1"/>
              </a:solidFill>
            </a:endParaRPr>
          </a:p>
          <a:p>
            <a:endParaRPr lang="en-US" dirty="0">
              <a:solidFill>
                <a:schemeClr val="tx1"/>
              </a:solidFill>
            </a:endParaRPr>
          </a:p>
          <a:p>
            <a:pPr lvl="2"/>
            <a:endParaRPr lang="en-US" dirty="0">
              <a:solidFill>
                <a:schemeClr val="tx1"/>
              </a:solidFill>
            </a:endParaRPr>
          </a:p>
          <a:p>
            <a:endParaRPr lang="en-US" dirty="0">
              <a:solidFill>
                <a:schemeClr val="tx1"/>
              </a:solidFill>
            </a:endParaRPr>
          </a:p>
          <a:p>
            <a:endParaRPr lang="en-US" dirty="0">
              <a:solidFill>
                <a:schemeClr val="tx1"/>
              </a:solidFill>
            </a:endParaRPr>
          </a:p>
          <a:p>
            <a:pPr lvl="1"/>
            <a:endParaRPr lang="en-US" dirty="0"/>
          </a:p>
        </p:txBody>
      </p:sp>
    </p:spTree>
    <p:extLst>
      <p:ext uri="{BB962C8B-B14F-4D97-AF65-F5344CB8AC3E}">
        <p14:creationId xmlns:p14="http://schemas.microsoft.com/office/powerpoint/2010/main" val="2142246382"/>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sz="4000" dirty="0">
                <a:solidFill>
                  <a:srgbClr val="84754E"/>
                </a:solidFill>
                <a:latin typeface="Century Gothic" panose="020B0502020202020204" pitchFamily="34" charset="0"/>
              </a:rPr>
              <a:t>ERC – continued</a:t>
            </a:r>
            <a:br>
              <a:rPr lang="en-US" sz="4000" dirty="0">
                <a:solidFill>
                  <a:srgbClr val="84754E"/>
                </a:solidFill>
                <a:latin typeface="Century Gothic" panose="020B0502020202020204" pitchFamily="34" charset="0"/>
              </a:rPr>
            </a:br>
            <a:endParaRPr lang="en-US" sz="4000" dirty="0">
              <a:solidFill>
                <a:srgbClr val="84754E"/>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300348"/>
            <a:ext cx="10515600" cy="4876615"/>
          </a:xfrm>
        </p:spPr>
        <p:txBody>
          <a:bodyPr>
            <a:normAutofit/>
          </a:bodyPr>
          <a:lstStyle/>
          <a:p>
            <a:r>
              <a:rPr lang="en-US" dirty="0">
                <a:solidFill>
                  <a:schemeClr val="tx1"/>
                </a:solidFill>
              </a:rPr>
              <a:t>One page questionnaire is not support.</a:t>
            </a:r>
          </a:p>
          <a:p>
            <a:r>
              <a:rPr lang="en-US" dirty="0">
                <a:solidFill>
                  <a:schemeClr val="tx1"/>
                </a:solidFill>
              </a:rPr>
              <a:t>Supply chain disruption is not necessarily a guarantee that you qualify.</a:t>
            </a:r>
          </a:p>
          <a:p>
            <a:pPr lvl="1"/>
            <a:r>
              <a:rPr lang="en-US" dirty="0">
                <a:solidFill>
                  <a:schemeClr val="tx1"/>
                </a:solidFill>
              </a:rPr>
              <a:t>Must be documented all the way to your facility.</a:t>
            </a:r>
          </a:p>
          <a:p>
            <a:r>
              <a:rPr lang="en-US" dirty="0">
                <a:solidFill>
                  <a:schemeClr val="tx1"/>
                </a:solidFill>
              </a:rPr>
              <a:t>CDC Guidance is not support.  Has to be a governmental order.  “Thou shall not”</a:t>
            </a:r>
          </a:p>
          <a:p>
            <a:r>
              <a:rPr lang="en-US" dirty="0">
                <a:solidFill>
                  <a:schemeClr val="tx1"/>
                </a:solidFill>
              </a:rPr>
              <a:t>Uncommon to qualify for all 7 quarters.</a:t>
            </a:r>
          </a:p>
          <a:p>
            <a:endParaRPr lang="en-US" dirty="0">
              <a:solidFill>
                <a:schemeClr val="tx1"/>
              </a:solidFill>
            </a:endParaRPr>
          </a:p>
          <a:p>
            <a:pPr lvl="1"/>
            <a:endParaRPr lang="en-US" dirty="0"/>
          </a:p>
        </p:txBody>
      </p:sp>
    </p:spTree>
    <p:extLst>
      <p:ext uri="{BB962C8B-B14F-4D97-AF65-F5344CB8AC3E}">
        <p14:creationId xmlns:p14="http://schemas.microsoft.com/office/powerpoint/2010/main" val="4260118188"/>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sz="4000" dirty="0">
                <a:solidFill>
                  <a:srgbClr val="84754E"/>
                </a:solidFill>
                <a:latin typeface="Century Gothic" panose="020B0502020202020204" pitchFamily="34" charset="0"/>
              </a:rPr>
              <a:t>ERC - continued</a:t>
            </a: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300348"/>
            <a:ext cx="10515600" cy="4876615"/>
          </a:xfrm>
        </p:spPr>
        <p:txBody>
          <a:bodyPr>
            <a:normAutofit lnSpcReduction="10000"/>
          </a:bodyPr>
          <a:lstStyle/>
          <a:p>
            <a:r>
              <a:rPr lang="en-US" dirty="0">
                <a:solidFill>
                  <a:schemeClr val="tx1"/>
                </a:solidFill>
              </a:rPr>
              <a:t>Documentation is key</a:t>
            </a:r>
          </a:p>
          <a:p>
            <a:pPr lvl="1"/>
            <a:r>
              <a:rPr lang="en-US" dirty="0">
                <a:solidFill>
                  <a:schemeClr val="tx1"/>
                </a:solidFill>
              </a:rPr>
              <a:t>Make sure you have all supporting documentation/calculations on file. Obtain from preparer if not done in-house.</a:t>
            </a:r>
          </a:p>
          <a:p>
            <a:r>
              <a:rPr lang="en-US" dirty="0">
                <a:solidFill>
                  <a:schemeClr val="tx1"/>
                </a:solidFill>
              </a:rPr>
              <a:t>Already received funds – </a:t>
            </a:r>
          </a:p>
          <a:p>
            <a:pPr lvl="1"/>
            <a:r>
              <a:rPr lang="en-US" dirty="0">
                <a:solidFill>
                  <a:schemeClr val="tx1"/>
                </a:solidFill>
              </a:rPr>
              <a:t>Documentation/Support needs to be in file, ready to review.</a:t>
            </a:r>
          </a:p>
          <a:p>
            <a:pPr lvl="1"/>
            <a:r>
              <a:rPr lang="en-US" dirty="0">
                <a:solidFill>
                  <a:schemeClr val="tx1"/>
                </a:solidFill>
              </a:rPr>
              <a:t>If determined not to be legitimate, amnesty program is coming soon. </a:t>
            </a:r>
          </a:p>
          <a:p>
            <a:pPr lvl="2"/>
            <a:r>
              <a:rPr lang="en-US" dirty="0">
                <a:solidFill>
                  <a:schemeClr val="tx1"/>
                </a:solidFill>
              </a:rPr>
              <a:t>Amnesty won’t cover contingency fees already paid out.</a:t>
            </a:r>
          </a:p>
          <a:p>
            <a:r>
              <a:rPr lang="en-US" dirty="0">
                <a:solidFill>
                  <a:schemeClr val="tx1"/>
                </a:solidFill>
              </a:rPr>
              <a:t>Filed but not yet received-</a:t>
            </a:r>
          </a:p>
          <a:p>
            <a:pPr lvl="1"/>
            <a:r>
              <a:rPr lang="en-US" dirty="0">
                <a:solidFill>
                  <a:schemeClr val="tx1"/>
                </a:solidFill>
              </a:rPr>
              <a:t>Determined not to be legitimate, IRS recommends to withdraw their claim.</a:t>
            </a:r>
          </a:p>
          <a:p>
            <a:r>
              <a:rPr lang="en-US" dirty="0">
                <a:solidFill>
                  <a:schemeClr val="tx1"/>
                </a:solidFill>
              </a:rPr>
              <a:t>Still considering –</a:t>
            </a:r>
          </a:p>
          <a:p>
            <a:pPr lvl="1"/>
            <a:r>
              <a:rPr lang="en-US" dirty="0">
                <a:solidFill>
                  <a:schemeClr val="tx1"/>
                </a:solidFill>
              </a:rPr>
              <a:t>Work with a trusted &amp; licensed tax professional to review before submission</a:t>
            </a: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1447037723"/>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p:txBody>
          <a:bodyPr/>
          <a:lstStyle/>
          <a:p>
            <a:r>
              <a:rPr lang="en-US" sz="4000" dirty="0">
                <a:solidFill>
                  <a:srgbClr val="84754E"/>
                </a:solidFill>
                <a:latin typeface="Century Gothic" panose="020B0502020202020204" pitchFamily="34" charset="0"/>
              </a:rPr>
              <a:t>ERC - continued</a:t>
            </a: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300348"/>
            <a:ext cx="10515600" cy="4876615"/>
          </a:xfrm>
        </p:spPr>
        <p:txBody>
          <a:bodyPr>
            <a:normAutofit/>
          </a:bodyPr>
          <a:lstStyle/>
          <a:p>
            <a:r>
              <a:rPr lang="en-US" dirty="0">
                <a:solidFill>
                  <a:schemeClr val="tx1"/>
                </a:solidFill>
              </a:rPr>
              <a:t>Questions to ask consultants:</a:t>
            </a:r>
          </a:p>
          <a:p>
            <a:pPr lvl="1"/>
            <a:r>
              <a:rPr lang="en-US" dirty="0">
                <a:solidFill>
                  <a:schemeClr val="tx1"/>
                </a:solidFill>
              </a:rPr>
              <a:t>Ask how long the firm has been in business</a:t>
            </a:r>
          </a:p>
          <a:p>
            <a:pPr lvl="2"/>
            <a:r>
              <a:rPr lang="en-US" dirty="0">
                <a:solidFill>
                  <a:schemeClr val="tx1"/>
                </a:solidFill>
              </a:rPr>
              <a:t>Most only a year or two</a:t>
            </a:r>
          </a:p>
          <a:p>
            <a:pPr lvl="1"/>
            <a:r>
              <a:rPr lang="en-US" dirty="0">
                <a:solidFill>
                  <a:schemeClr val="tx1"/>
                </a:solidFill>
              </a:rPr>
              <a:t>Ask for a copy of their Malpractice Insurance</a:t>
            </a:r>
          </a:p>
          <a:p>
            <a:pPr lvl="2"/>
            <a:r>
              <a:rPr lang="en-US" dirty="0">
                <a:solidFill>
                  <a:schemeClr val="tx1"/>
                </a:solidFill>
              </a:rPr>
              <a:t>Likely they do not have</a:t>
            </a:r>
          </a:p>
          <a:p>
            <a:pPr lvl="1"/>
            <a:r>
              <a:rPr lang="en-US" dirty="0">
                <a:solidFill>
                  <a:schemeClr val="tx1"/>
                </a:solidFill>
              </a:rPr>
              <a:t>Ask for calculation workpapers before submitting</a:t>
            </a:r>
          </a:p>
          <a:p>
            <a:pPr lvl="2"/>
            <a:r>
              <a:rPr lang="en-US" dirty="0">
                <a:solidFill>
                  <a:schemeClr val="tx1"/>
                </a:solidFill>
              </a:rPr>
              <a:t>If they do not provide, do not submit</a:t>
            </a:r>
          </a:p>
          <a:p>
            <a:r>
              <a:rPr lang="en-US" dirty="0">
                <a:solidFill>
                  <a:schemeClr val="tx1"/>
                </a:solidFill>
              </a:rPr>
              <a:t>Covid funds should offset most providers</a:t>
            </a:r>
          </a:p>
          <a:p>
            <a:pPr lvl="1"/>
            <a:r>
              <a:rPr lang="en-US" dirty="0">
                <a:solidFill>
                  <a:schemeClr val="tx1"/>
                </a:solidFill>
              </a:rPr>
              <a:t>This program was not made for Healthcare Entities who received PRF</a:t>
            </a:r>
          </a:p>
          <a:p>
            <a:r>
              <a:rPr lang="en-US" sz="3600" dirty="0">
                <a:solidFill>
                  <a:schemeClr val="tx1"/>
                </a:solidFill>
              </a:rPr>
              <a:t>WE DO NOT RECOMMEND THIS PROGRAM OR ANY VENDOR!</a:t>
            </a:r>
          </a:p>
          <a:p>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21538432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62A-7202-8235-BC4E-4AF6C3FD903E}"/>
              </a:ext>
            </a:extLst>
          </p:cNvPr>
          <p:cNvSpPr>
            <a:spLocks noGrp="1"/>
          </p:cNvSpPr>
          <p:nvPr>
            <p:ph type="title"/>
          </p:nvPr>
        </p:nvSpPr>
        <p:spPr>
          <a:xfrm>
            <a:off x="838200" y="365126"/>
            <a:ext cx="10515600" cy="838986"/>
          </a:xfrm>
        </p:spPr>
        <p:txBody>
          <a:bodyPr>
            <a:normAutofit fontScale="90000"/>
          </a:bodyPr>
          <a:lstStyle/>
          <a:p>
            <a:r>
              <a:rPr lang="en-US" sz="4000" dirty="0">
                <a:solidFill>
                  <a:srgbClr val="84754E"/>
                </a:solidFill>
                <a:latin typeface="Century Gothic" panose="020B0502020202020204" pitchFamily="34" charset="0"/>
              </a:rPr>
              <a:t>ERC  - Financial Audit</a:t>
            </a:r>
            <a:br>
              <a:rPr lang="en-US" sz="4000" dirty="0">
                <a:solidFill>
                  <a:srgbClr val="84754E"/>
                </a:solidFill>
                <a:latin typeface="Century Gothic" panose="020B0502020202020204" pitchFamily="34" charset="0"/>
              </a:rPr>
            </a:br>
            <a:endParaRPr lang="en-US" sz="4000" dirty="0">
              <a:solidFill>
                <a:srgbClr val="84754E"/>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7041664-0CB8-7785-784C-CC31F477489C}"/>
              </a:ext>
            </a:extLst>
          </p:cNvPr>
          <p:cNvSpPr>
            <a:spLocks noGrp="1"/>
          </p:cNvSpPr>
          <p:nvPr>
            <p:ph idx="1"/>
          </p:nvPr>
        </p:nvSpPr>
        <p:spPr>
          <a:xfrm>
            <a:off x="838200" y="1300348"/>
            <a:ext cx="10515600" cy="4876615"/>
          </a:xfrm>
        </p:spPr>
        <p:txBody>
          <a:bodyPr>
            <a:normAutofit/>
          </a:bodyPr>
          <a:lstStyle/>
          <a:p>
            <a:r>
              <a:rPr lang="en-US" dirty="0">
                <a:solidFill>
                  <a:schemeClr val="tx1"/>
                </a:solidFill>
              </a:rPr>
              <a:t>Financial Audit Requirements.</a:t>
            </a:r>
          </a:p>
          <a:p>
            <a:pPr lvl="1"/>
            <a:r>
              <a:rPr lang="en-US" dirty="0">
                <a:solidFill>
                  <a:schemeClr val="tx1"/>
                </a:solidFill>
              </a:rPr>
              <a:t>If received, will be required to submit all workpapers related to these funds.</a:t>
            </a:r>
          </a:p>
          <a:p>
            <a:pPr lvl="1"/>
            <a:r>
              <a:rPr lang="en-US" dirty="0">
                <a:solidFill>
                  <a:schemeClr val="tx1"/>
                </a:solidFill>
              </a:rPr>
              <a:t>No confidentiality clause that exempts from providing this support.</a:t>
            </a:r>
          </a:p>
          <a:p>
            <a:pPr lvl="1"/>
            <a:r>
              <a:rPr lang="en-US" dirty="0">
                <a:solidFill>
                  <a:schemeClr val="tx1"/>
                </a:solidFill>
              </a:rPr>
              <a:t>If deemed unsupported; </a:t>
            </a:r>
          </a:p>
          <a:p>
            <a:pPr lvl="2"/>
            <a:r>
              <a:rPr lang="en-US" dirty="0">
                <a:solidFill>
                  <a:schemeClr val="tx1"/>
                </a:solidFill>
              </a:rPr>
              <a:t>Will be required to record as a liability</a:t>
            </a:r>
          </a:p>
          <a:p>
            <a:pPr lvl="3"/>
            <a:r>
              <a:rPr lang="en-US" dirty="0">
                <a:solidFill>
                  <a:schemeClr val="tx1"/>
                </a:solidFill>
              </a:rPr>
              <a:t> Will need to consult your attorney. </a:t>
            </a:r>
          </a:p>
          <a:p>
            <a:pPr lvl="2"/>
            <a:r>
              <a:rPr lang="en-US" dirty="0">
                <a:solidFill>
                  <a:schemeClr val="tx1"/>
                </a:solidFill>
              </a:rPr>
              <a:t>Otherwise, this will likely cause an adverse opinion</a:t>
            </a:r>
          </a:p>
          <a:p>
            <a:pPr lvl="2"/>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4269665398"/>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35BFA-09C7-EE4F-7E86-5F66754ECB6F}"/>
              </a:ext>
            </a:extLst>
          </p:cNvPr>
          <p:cNvPicPr>
            <a:picLocks noChangeAspect="1"/>
          </p:cNvPicPr>
          <p:nvPr/>
        </p:nvPicPr>
        <p:blipFill>
          <a:blip r:embed="rId2"/>
          <a:stretch>
            <a:fillRect/>
          </a:stretch>
        </p:blipFill>
        <p:spPr>
          <a:xfrm>
            <a:off x="845848" y="795688"/>
            <a:ext cx="10669986" cy="1611137"/>
          </a:xfrm>
          <a:prstGeom prst="rect">
            <a:avLst/>
          </a:prstGeom>
        </p:spPr>
      </p:pic>
      <p:sp>
        <p:nvSpPr>
          <p:cNvPr id="2" name="Title 1">
            <a:extLst>
              <a:ext uri="{FF2B5EF4-FFF2-40B4-BE49-F238E27FC236}">
                <a16:creationId xmlns:a16="http://schemas.microsoft.com/office/drawing/2014/main" id="{4A0515E9-2208-1075-05B5-58FF54915571}"/>
              </a:ext>
            </a:extLst>
          </p:cNvPr>
          <p:cNvSpPr>
            <a:spLocks noGrp="1"/>
          </p:cNvSpPr>
          <p:nvPr>
            <p:ph type="ctrTitle"/>
          </p:nvPr>
        </p:nvSpPr>
        <p:spPr>
          <a:xfrm>
            <a:off x="1520858" y="1511705"/>
            <a:ext cx="9144000" cy="2387600"/>
          </a:xfrm>
        </p:spPr>
        <p:txBody>
          <a:bodyPr/>
          <a:lstStyle/>
          <a:p>
            <a:r>
              <a:rPr lang="en-US" sz="6000" dirty="0"/>
              <a:t>Questions?</a:t>
            </a:r>
            <a:endParaRPr lang="en-US" dirty="0"/>
          </a:p>
        </p:txBody>
      </p:sp>
      <p:sp>
        <p:nvSpPr>
          <p:cNvPr id="4" name="Subtitle 3">
            <a:extLst>
              <a:ext uri="{FF2B5EF4-FFF2-40B4-BE49-F238E27FC236}">
                <a16:creationId xmlns:a16="http://schemas.microsoft.com/office/drawing/2014/main" id="{58EEBA75-0B9B-28D4-020F-F54C6D9982E9}"/>
              </a:ext>
            </a:extLst>
          </p:cNvPr>
          <p:cNvSpPr>
            <a:spLocks noGrp="1"/>
          </p:cNvSpPr>
          <p:nvPr>
            <p:ph type="subTitle" idx="1"/>
          </p:nvPr>
        </p:nvSpPr>
        <p:spPr>
          <a:xfrm>
            <a:off x="1524000" y="4907756"/>
            <a:ext cx="9144000" cy="1655762"/>
          </a:xfrm>
        </p:spPr>
        <p:txBody>
          <a:bodyPr/>
          <a:lstStyle/>
          <a:p>
            <a:endParaRPr lang="en-US" dirty="0"/>
          </a:p>
        </p:txBody>
      </p:sp>
      <p:pic>
        <p:nvPicPr>
          <p:cNvPr id="7" name="Picture 6">
            <a:extLst>
              <a:ext uri="{FF2B5EF4-FFF2-40B4-BE49-F238E27FC236}">
                <a16:creationId xmlns:a16="http://schemas.microsoft.com/office/drawing/2014/main" id="{73AEB2AA-1ED8-0CA5-ACD1-7AB69FEDEAD9}"/>
              </a:ext>
            </a:extLst>
          </p:cNvPr>
          <p:cNvPicPr>
            <a:picLocks noChangeAspect="1"/>
          </p:cNvPicPr>
          <p:nvPr/>
        </p:nvPicPr>
        <p:blipFill>
          <a:blip r:embed="rId3"/>
          <a:stretch>
            <a:fillRect/>
          </a:stretch>
        </p:blipFill>
        <p:spPr>
          <a:xfrm>
            <a:off x="749281" y="4480252"/>
            <a:ext cx="8009547" cy="2248023"/>
          </a:xfrm>
          <a:prstGeom prst="rect">
            <a:avLst/>
          </a:prstGeom>
        </p:spPr>
      </p:pic>
      <p:pic>
        <p:nvPicPr>
          <p:cNvPr id="6" name="Picture 5" descr="A qr code with a white background">
            <a:extLst>
              <a:ext uri="{FF2B5EF4-FFF2-40B4-BE49-F238E27FC236}">
                <a16:creationId xmlns:a16="http://schemas.microsoft.com/office/drawing/2014/main" id="{CD6973C8-0781-0C28-7BAC-0E80DA3AD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3547" y="4233355"/>
            <a:ext cx="2046718" cy="2046718"/>
          </a:xfrm>
          <a:prstGeom prst="rect">
            <a:avLst/>
          </a:prstGeom>
        </p:spPr>
      </p:pic>
    </p:spTree>
    <p:extLst>
      <p:ext uri="{BB962C8B-B14F-4D97-AF65-F5344CB8AC3E}">
        <p14:creationId xmlns:p14="http://schemas.microsoft.com/office/powerpoint/2010/main" val="378336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C628-720B-7087-5F56-7E0DFF0B2B5D}"/>
              </a:ext>
            </a:extLst>
          </p:cNvPr>
          <p:cNvSpPr>
            <a:spLocks noGrp="1"/>
          </p:cNvSpPr>
          <p:nvPr>
            <p:ph type="title"/>
          </p:nvPr>
        </p:nvSpPr>
        <p:spPr/>
        <p:txBody>
          <a:bodyPr/>
          <a:lstStyle/>
          <a:p>
            <a:r>
              <a:rPr lang="en-US" dirty="0"/>
              <a:t>State DPP Summary</a:t>
            </a:r>
          </a:p>
        </p:txBody>
      </p:sp>
      <p:graphicFrame>
        <p:nvGraphicFramePr>
          <p:cNvPr id="5" name="Table 4">
            <a:extLst>
              <a:ext uri="{FF2B5EF4-FFF2-40B4-BE49-F238E27FC236}">
                <a16:creationId xmlns:a16="http://schemas.microsoft.com/office/drawing/2014/main" id="{A86C4C6F-C392-0B86-C2BD-71888EB6FD82}"/>
              </a:ext>
            </a:extLst>
          </p:cNvPr>
          <p:cNvGraphicFramePr>
            <a:graphicFrameLocks noGrp="1"/>
          </p:cNvGraphicFramePr>
          <p:nvPr>
            <p:extLst>
              <p:ext uri="{D42A27DB-BD31-4B8C-83A1-F6EECF244321}">
                <p14:modId xmlns:p14="http://schemas.microsoft.com/office/powerpoint/2010/main" val="3143801759"/>
              </p:ext>
            </p:extLst>
          </p:nvPr>
        </p:nvGraphicFramePr>
        <p:xfrm>
          <a:off x="687891" y="2065391"/>
          <a:ext cx="10892378" cy="4188338"/>
        </p:xfrm>
        <a:graphic>
          <a:graphicData uri="http://schemas.openxmlformats.org/drawingml/2006/table">
            <a:tbl>
              <a:tblPr>
                <a:tableStyleId>{5C22544A-7EE6-4342-B048-85BDC9FD1C3A}</a:tableStyleId>
              </a:tblPr>
              <a:tblGrid>
                <a:gridCol w="1196187">
                  <a:extLst>
                    <a:ext uri="{9D8B030D-6E8A-4147-A177-3AD203B41FA5}">
                      <a16:colId xmlns:a16="http://schemas.microsoft.com/office/drawing/2014/main" val="2641541876"/>
                    </a:ext>
                  </a:extLst>
                </a:gridCol>
                <a:gridCol w="1833408">
                  <a:extLst>
                    <a:ext uri="{9D8B030D-6E8A-4147-A177-3AD203B41FA5}">
                      <a16:colId xmlns:a16="http://schemas.microsoft.com/office/drawing/2014/main" val="1933265819"/>
                    </a:ext>
                  </a:extLst>
                </a:gridCol>
                <a:gridCol w="1505482">
                  <a:extLst>
                    <a:ext uri="{9D8B030D-6E8A-4147-A177-3AD203B41FA5}">
                      <a16:colId xmlns:a16="http://schemas.microsoft.com/office/drawing/2014/main" val="2943247160"/>
                    </a:ext>
                  </a:extLst>
                </a:gridCol>
                <a:gridCol w="1598641">
                  <a:extLst>
                    <a:ext uri="{9D8B030D-6E8A-4147-A177-3AD203B41FA5}">
                      <a16:colId xmlns:a16="http://schemas.microsoft.com/office/drawing/2014/main" val="3808918444"/>
                    </a:ext>
                  </a:extLst>
                </a:gridCol>
                <a:gridCol w="1743973">
                  <a:extLst>
                    <a:ext uri="{9D8B030D-6E8A-4147-A177-3AD203B41FA5}">
                      <a16:colId xmlns:a16="http://schemas.microsoft.com/office/drawing/2014/main" val="3681764200"/>
                    </a:ext>
                  </a:extLst>
                </a:gridCol>
                <a:gridCol w="1569551">
                  <a:extLst>
                    <a:ext uri="{9D8B030D-6E8A-4147-A177-3AD203B41FA5}">
                      <a16:colId xmlns:a16="http://schemas.microsoft.com/office/drawing/2014/main" val="2115978489"/>
                    </a:ext>
                  </a:extLst>
                </a:gridCol>
                <a:gridCol w="1445136">
                  <a:extLst>
                    <a:ext uri="{9D8B030D-6E8A-4147-A177-3AD203B41FA5}">
                      <a16:colId xmlns:a16="http://schemas.microsoft.com/office/drawing/2014/main" val="1190454048"/>
                    </a:ext>
                  </a:extLst>
                </a:gridCol>
              </a:tblGrid>
              <a:tr h="43747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600" u="sng" strike="noStrike" dirty="0">
                          <a:effectLst/>
                        </a:rPr>
                        <a:t>Class Count</a:t>
                      </a:r>
                      <a:endParaRPr lang="en-US" sz="1600" b="1" i="1" u="sng"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sng" strike="noStrike" dirty="0">
                          <a:effectLst/>
                        </a:rPr>
                        <a:t>UC </a:t>
                      </a:r>
                      <a:r>
                        <a:rPr lang="en-US" sz="1600" u="sng" strike="noStrike" dirty="0" err="1">
                          <a:effectLst/>
                        </a:rPr>
                        <a:t>Pmts</a:t>
                      </a:r>
                      <a:endParaRPr lang="en-US" sz="1600" b="1" i="1" u="sng"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sng" strike="noStrike" dirty="0">
                          <a:effectLst/>
                        </a:rPr>
                        <a:t>DSH </a:t>
                      </a:r>
                      <a:r>
                        <a:rPr lang="en-US" sz="1600" u="sng" strike="noStrike" dirty="0" err="1">
                          <a:effectLst/>
                        </a:rPr>
                        <a:t>Pmts</a:t>
                      </a:r>
                      <a:endParaRPr lang="en-US" sz="1600" b="1" i="1" u="sng"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sng" strike="noStrike" dirty="0" err="1">
                          <a:effectLst/>
                        </a:rPr>
                        <a:t>UHRIP</a:t>
                      </a:r>
                      <a:r>
                        <a:rPr lang="en-US" sz="1600" u="sng" strike="noStrike" dirty="0">
                          <a:effectLst/>
                        </a:rPr>
                        <a:t> </a:t>
                      </a:r>
                      <a:r>
                        <a:rPr lang="en-US" sz="1600" u="sng" strike="noStrike" dirty="0" err="1">
                          <a:effectLst/>
                        </a:rPr>
                        <a:t>Pmts</a:t>
                      </a:r>
                      <a:endParaRPr lang="en-US" sz="1600" b="1" i="1" u="sng"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en-US" sz="1600" u="sng" strike="noStrike" kern="1200" dirty="0">
                          <a:solidFill>
                            <a:schemeClr val="dk1"/>
                          </a:solidFill>
                          <a:effectLst/>
                          <a:latin typeface="+mn-lt"/>
                          <a:ea typeface="+mn-ea"/>
                          <a:cs typeface="+mn-cs"/>
                        </a:rPr>
                        <a:t>ACIA </a:t>
                      </a:r>
                      <a:r>
                        <a:rPr lang="en-US" sz="1600" u="sng" strike="noStrike" kern="1200" dirty="0" err="1">
                          <a:solidFill>
                            <a:schemeClr val="dk1"/>
                          </a:solidFill>
                          <a:effectLst/>
                          <a:latin typeface="+mn-lt"/>
                          <a:ea typeface="+mn-ea"/>
                          <a:cs typeface="+mn-cs"/>
                        </a:rPr>
                        <a:t>Pmts</a:t>
                      </a:r>
                      <a:endParaRPr lang="en-US" sz="1600" u="sng"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600" u="sng" strike="noStrike" dirty="0">
                          <a:effectLst/>
                        </a:rPr>
                        <a:t>Total</a:t>
                      </a:r>
                      <a:endParaRPr lang="en-US" sz="1600" b="1" i="1"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37823554"/>
                  </a:ext>
                </a:extLst>
              </a:tr>
              <a:tr h="499168">
                <a:tc>
                  <a:txBody>
                    <a:bodyPr/>
                    <a:lstStyle/>
                    <a:p>
                      <a:pPr algn="l" fontAlgn="b"/>
                      <a:r>
                        <a:rPr lang="en-US" sz="1600" u="none" strike="noStrike" dirty="0">
                          <a:effectLst/>
                        </a:rPr>
                        <a:t>Children's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$116,924,509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$23,133,508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$1,036,654,319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$634,185,455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$1,811,000,000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4325990"/>
                  </a:ext>
                </a:extLst>
              </a:tr>
              <a:tr h="501715">
                <a:tc>
                  <a:txBody>
                    <a:bodyPr/>
                    <a:lstStyle/>
                    <a:p>
                      <a:pPr algn="l" fontAlgn="b"/>
                      <a:r>
                        <a:rPr lang="en-US" sz="1600" u="none" strike="noStrike" dirty="0">
                          <a:effectLst/>
                        </a:rPr>
                        <a:t>Non-Rural Public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$123,614,217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$87,957,190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$61,125,545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$19,769,902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$292,000,000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9405572"/>
                  </a:ext>
                </a:extLst>
              </a:tr>
              <a:tr h="416643">
                <a:tc>
                  <a:txBody>
                    <a:bodyPr/>
                    <a:lstStyle/>
                    <a:p>
                      <a:pPr algn="l" fontAlgn="b"/>
                      <a:r>
                        <a:rPr lang="en-US" sz="1600" u="none" strike="noStrike" dirty="0">
                          <a:effectLst/>
                        </a:rPr>
                        <a:t>Private </a:t>
                      </a:r>
                      <a:r>
                        <a:rPr lang="en-US" sz="1600" u="none" strike="noStrike" dirty="0" err="1">
                          <a:effectLst/>
                        </a:rPr>
                        <a:t>IMD</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$1,269,209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$30,539,546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$17,850,122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$752,070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$50,000,000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8640145"/>
                  </a:ext>
                </a:extLst>
              </a:tr>
              <a:tr h="416643">
                <a:tc>
                  <a:txBody>
                    <a:bodyPr/>
                    <a:lstStyle/>
                    <a:p>
                      <a:pPr algn="l" fontAlgn="b"/>
                      <a:r>
                        <a:rPr lang="en-US" sz="1600" u="none" strike="noStrike" dirty="0">
                          <a:solidFill>
                            <a:srgbClr val="FF0000"/>
                          </a:solidFill>
                          <a:effectLst/>
                        </a:rPr>
                        <a:t>Rural</a:t>
                      </a:r>
                      <a:endParaRPr lang="en-US"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solidFill>
                            <a:srgbClr val="FF0000"/>
                          </a:solidFill>
                          <a:effectLst/>
                        </a:rPr>
                        <a:t>155</a:t>
                      </a:r>
                      <a:endParaRPr lang="en-US"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solidFill>
                            <a:srgbClr val="FF0000"/>
                          </a:solidFill>
                          <a:effectLst/>
                        </a:rPr>
                        <a:t>$412,956,925 </a:t>
                      </a:r>
                      <a:endParaRPr lang="en-US"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solidFill>
                            <a:srgbClr val="FF0000"/>
                          </a:solidFill>
                          <a:effectLst/>
                        </a:rPr>
                        <a:t>$197,853,005 </a:t>
                      </a:r>
                      <a:endParaRPr lang="en-US"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solidFill>
                            <a:srgbClr val="FF0000"/>
                          </a:solidFill>
                          <a:effectLst/>
                        </a:rPr>
                        <a:t>$102,914,194 </a:t>
                      </a:r>
                      <a:endParaRPr lang="en-US"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solidFill>
                            <a:srgbClr val="FF0000"/>
                          </a:solidFill>
                          <a:effectLst/>
                        </a:rPr>
                        <a:t>$132,344,165 </a:t>
                      </a:r>
                      <a:endParaRPr lang="en-US"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solidFill>
                            <a:srgbClr val="FF0000"/>
                          </a:solidFill>
                          <a:effectLst/>
                        </a:rPr>
                        <a:t>$846,000,000</a:t>
                      </a:r>
                      <a:endParaRPr lang="en-US"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4887589"/>
                  </a:ext>
                </a:extLst>
              </a:tr>
              <a:tr h="416643">
                <a:tc>
                  <a:txBody>
                    <a:bodyPr/>
                    <a:lstStyle/>
                    <a:p>
                      <a:pPr algn="l" fontAlgn="b"/>
                      <a:r>
                        <a:rPr lang="en-US" sz="1600" u="none" strike="noStrike" dirty="0">
                          <a:effectLst/>
                        </a:rPr>
                        <a:t>State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$175,148,351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$358,569,123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$87,936,754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$20,127,987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$642,000,000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2307169"/>
                  </a:ext>
                </a:extLst>
              </a:tr>
              <a:tr h="499168">
                <a:tc>
                  <a:txBody>
                    <a:bodyPr/>
                    <a:lstStyle/>
                    <a:p>
                      <a:pPr algn="l" fontAlgn="b"/>
                      <a:r>
                        <a:rPr lang="en-US" sz="1600" u="none" strike="noStrike" dirty="0">
                          <a:effectLst/>
                        </a:rPr>
                        <a:t>Urban Private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158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$1,790,180,922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$527,191,649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$2,418,134,622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$1,150,672,578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$5,886,000,000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1927308"/>
                  </a:ext>
                </a:extLst>
              </a:tr>
              <a:tr h="499168">
                <a:tc>
                  <a:txBody>
                    <a:bodyPr/>
                    <a:lstStyle/>
                    <a:p>
                      <a:pPr algn="l" fontAlgn="b"/>
                      <a:r>
                        <a:rPr lang="en-US" sz="1600" u="none" strike="noStrike" dirty="0">
                          <a:effectLst/>
                        </a:rPr>
                        <a:t>Urban Public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$1,818,021,143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$881,942,653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$341,501,244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$68,577,419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$3,110,000,000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2120771"/>
                  </a:ext>
                </a:extLst>
              </a:tr>
              <a:tr h="501715">
                <a:tc>
                  <a:txBody>
                    <a:bodyPr/>
                    <a:lstStyle/>
                    <a:p>
                      <a:pPr algn="l" fontAlgn="b"/>
                      <a:r>
                        <a:rPr lang="en-US" sz="1600" u="none" strike="noStrike" dirty="0">
                          <a:effectLst/>
                        </a:rPr>
                        <a:t>Grand Total</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383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$4,438,115,275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$2,107,186,674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$4,066,116,800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$2,026,429,577 </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$12,638,000,000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41171966"/>
                  </a:ext>
                </a:extLst>
              </a:tr>
            </a:tbl>
          </a:graphicData>
        </a:graphic>
      </p:graphicFrame>
    </p:spTree>
    <p:extLst>
      <p:ext uri="{BB962C8B-B14F-4D97-AF65-F5344CB8AC3E}">
        <p14:creationId xmlns:p14="http://schemas.microsoft.com/office/powerpoint/2010/main" val="372911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7E21-EBC4-E56F-D9BB-CE1BCEBCD82D}"/>
              </a:ext>
            </a:extLst>
          </p:cNvPr>
          <p:cNvSpPr>
            <a:spLocks noGrp="1"/>
          </p:cNvSpPr>
          <p:nvPr>
            <p:ph type="title"/>
          </p:nvPr>
        </p:nvSpPr>
        <p:spPr/>
        <p:txBody>
          <a:bodyPr/>
          <a:lstStyle/>
          <a:p>
            <a:r>
              <a:rPr lang="en-US" dirty="0"/>
              <a:t>Program Changes</a:t>
            </a:r>
          </a:p>
        </p:txBody>
      </p:sp>
      <p:sp>
        <p:nvSpPr>
          <p:cNvPr id="3" name="Content Placeholder 2">
            <a:extLst>
              <a:ext uri="{FF2B5EF4-FFF2-40B4-BE49-F238E27FC236}">
                <a16:creationId xmlns:a16="http://schemas.microsoft.com/office/drawing/2014/main" id="{767B8FC4-DACB-3890-B9FF-D328BC885BEC}"/>
              </a:ext>
            </a:extLst>
          </p:cNvPr>
          <p:cNvSpPr>
            <a:spLocks noGrp="1"/>
          </p:cNvSpPr>
          <p:nvPr>
            <p:ph idx="1"/>
          </p:nvPr>
        </p:nvSpPr>
        <p:spPr>
          <a:xfrm>
            <a:off x="838200" y="1485900"/>
            <a:ext cx="10515600" cy="4691063"/>
          </a:xfrm>
        </p:spPr>
        <p:txBody>
          <a:bodyPr>
            <a:normAutofit lnSpcReduction="10000"/>
          </a:bodyPr>
          <a:lstStyle/>
          <a:p>
            <a:r>
              <a:rPr lang="en-US" dirty="0"/>
              <a:t>HHSC is wanting to shift dollars from ACIA to preserve UC.  </a:t>
            </a:r>
          </a:p>
          <a:p>
            <a:pPr lvl="1"/>
            <a:r>
              <a:rPr lang="en-US" dirty="0"/>
              <a:t>Rural effect is a loss of $42M net.</a:t>
            </a:r>
          </a:p>
          <a:p>
            <a:r>
              <a:rPr lang="en-US" dirty="0"/>
              <a:t>Why?</a:t>
            </a:r>
          </a:p>
          <a:p>
            <a:pPr lvl="1"/>
            <a:r>
              <a:rPr lang="en-US" dirty="0"/>
              <a:t>CHIRP (w/ ACIA) is taking a large portion of the total budget neutrality</a:t>
            </a:r>
          </a:p>
          <a:p>
            <a:pPr lvl="1"/>
            <a:r>
              <a:rPr lang="en-US" dirty="0"/>
              <a:t>To be neutral we would have to reduce UC</a:t>
            </a:r>
          </a:p>
          <a:p>
            <a:pPr lvl="1"/>
            <a:r>
              <a:rPr lang="en-US" dirty="0"/>
              <a:t>UC is being rebased – and has the potential to grow</a:t>
            </a:r>
          </a:p>
          <a:p>
            <a:pPr lvl="1"/>
            <a:r>
              <a:rPr lang="en-US" dirty="0"/>
              <a:t>UC is seen as a fairer program</a:t>
            </a:r>
          </a:p>
          <a:p>
            <a:pPr lvl="2"/>
            <a:r>
              <a:rPr lang="en-US" dirty="0"/>
              <a:t>ACIA benefits the hospitals with better managed care contracts</a:t>
            </a:r>
          </a:p>
          <a:p>
            <a:pPr lvl="2"/>
            <a:r>
              <a:rPr lang="en-US" dirty="0"/>
              <a:t>The rich get richer, and the poor…. </a:t>
            </a:r>
          </a:p>
          <a:p>
            <a:pPr lvl="1"/>
            <a:r>
              <a:rPr lang="en-US" dirty="0"/>
              <a:t>UC also has a better </a:t>
            </a:r>
            <a:r>
              <a:rPr lang="en-US" dirty="0" err="1"/>
              <a:t>IGT</a:t>
            </a:r>
            <a:r>
              <a:rPr lang="en-US" dirty="0"/>
              <a:t> to benefit timing</a:t>
            </a:r>
          </a:p>
          <a:p>
            <a:pPr lvl="1"/>
            <a:r>
              <a:rPr lang="en-US" dirty="0"/>
              <a:t>Does any rural really care for CHIRP?</a:t>
            </a:r>
          </a:p>
          <a:p>
            <a:r>
              <a:rPr lang="en-US" dirty="0"/>
              <a:t>So what's the issue?</a:t>
            </a:r>
          </a:p>
          <a:p>
            <a:pPr marL="457200" lvl="1" indent="0">
              <a:buNone/>
            </a:pPr>
            <a:endParaRPr lang="en-US" dirty="0"/>
          </a:p>
        </p:txBody>
      </p:sp>
    </p:spTree>
    <p:extLst>
      <p:ext uri="{BB962C8B-B14F-4D97-AF65-F5344CB8AC3E}">
        <p14:creationId xmlns:p14="http://schemas.microsoft.com/office/powerpoint/2010/main" val="335664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7E21-EBC4-E56F-D9BB-CE1BCEBCD82D}"/>
              </a:ext>
            </a:extLst>
          </p:cNvPr>
          <p:cNvSpPr>
            <a:spLocks noGrp="1"/>
          </p:cNvSpPr>
          <p:nvPr>
            <p:ph type="title"/>
          </p:nvPr>
        </p:nvSpPr>
        <p:spPr/>
        <p:txBody>
          <a:bodyPr/>
          <a:lstStyle/>
          <a:p>
            <a:r>
              <a:rPr lang="en-US" dirty="0"/>
              <a:t>Program Changes, Continued</a:t>
            </a:r>
          </a:p>
        </p:txBody>
      </p:sp>
      <p:sp>
        <p:nvSpPr>
          <p:cNvPr id="3" name="Content Placeholder 2">
            <a:extLst>
              <a:ext uri="{FF2B5EF4-FFF2-40B4-BE49-F238E27FC236}">
                <a16:creationId xmlns:a16="http://schemas.microsoft.com/office/drawing/2014/main" id="{767B8FC4-DACB-3890-B9FF-D328BC885BEC}"/>
              </a:ext>
            </a:extLst>
          </p:cNvPr>
          <p:cNvSpPr>
            <a:spLocks noGrp="1"/>
          </p:cNvSpPr>
          <p:nvPr>
            <p:ph idx="1"/>
          </p:nvPr>
        </p:nvSpPr>
        <p:spPr/>
        <p:txBody>
          <a:bodyPr/>
          <a:lstStyle/>
          <a:p>
            <a:r>
              <a:rPr lang="en-US" dirty="0"/>
              <a:t>Certain hospitals have a large gain in CHIRP</a:t>
            </a:r>
          </a:p>
          <a:p>
            <a:pPr lvl="1"/>
            <a:r>
              <a:rPr lang="en-US" dirty="0"/>
              <a:t>Childrens</a:t>
            </a:r>
          </a:p>
          <a:p>
            <a:pPr lvl="1"/>
            <a:r>
              <a:rPr lang="en-US" dirty="0"/>
              <a:t>Large dominant urbans</a:t>
            </a:r>
          </a:p>
          <a:p>
            <a:r>
              <a:rPr lang="en-US" dirty="0"/>
              <a:t>Their claims</a:t>
            </a:r>
          </a:p>
          <a:p>
            <a:pPr lvl="1"/>
            <a:r>
              <a:rPr lang="en-US" dirty="0"/>
              <a:t>HHSC model has serious flaws</a:t>
            </a:r>
          </a:p>
          <a:p>
            <a:pPr lvl="1"/>
            <a:r>
              <a:rPr lang="en-US" dirty="0"/>
              <a:t>CHAT and other studies show that HHSC data is materially incorrect.</a:t>
            </a:r>
          </a:p>
          <a:p>
            <a:r>
              <a:rPr lang="en-US" dirty="0"/>
              <a:t>Truth</a:t>
            </a:r>
          </a:p>
          <a:p>
            <a:pPr lvl="1"/>
            <a:r>
              <a:rPr lang="en-US" dirty="0"/>
              <a:t>HHSC’s estimates are probably conservative</a:t>
            </a:r>
          </a:p>
          <a:p>
            <a:pPr lvl="1"/>
            <a:r>
              <a:rPr lang="en-US" dirty="0"/>
              <a:t>Still does not address in inequity of the ACIA incentive</a:t>
            </a:r>
          </a:p>
          <a:p>
            <a:pPr lvl="1"/>
            <a:r>
              <a:rPr lang="en-US" dirty="0"/>
              <a:t>ACIA could have been better shared, rather than provider specific…. </a:t>
            </a:r>
          </a:p>
          <a:p>
            <a:pPr marL="457200" lvl="1" indent="0">
              <a:buNone/>
            </a:pPr>
            <a:endParaRPr lang="en-US" dirty="0"/>
          </a:p>
        </p:txBody>
      </p:sp>
    </p:spTree>
    <p:extLst>
      <p:ext uri="{BB962C8B-B14F-4D97-AF65-F5344CB8AC3E}">
        <p14:creationId xmlns:p14="http://schemas.microsoft.com/office/powerpoint/2010/main" val="2964253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C 041023 PowerPoint" id="{1C02CDC7-3833-394B-A8A2-89E8D40A8845}" vid="{019AB038-2BF9-0E46-94EB-1020DA9208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1470</TotalTime>
  <Words>5749</Words>
  <Application>Microsoft Office PowerPoint</Application>
  <PresentationFormat>Widescreen</PresentationFormat>
  <Paragraphs>666</Paragraphs>
  <Slides>69</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Century Gothic</vt:lpstr>
      <vt:lpstr>Constantia</vt:lpstr>
      <vt:lpstr>Courier New</vt:lpstr>
      <vt:lpstr>PalatinoLinotype-Roman</vt:lpstr>
      <vt:lpstr>Wingdings</vt:lpstr>
      <vt:lpstr>Office Theme</vt:lpstr>
      <vt:lpstr>TORCH Conference Fall 2023</vt:lpstr>
      <vt:lpstr>Topics</vt:lpstr>
      <vt:lpstr>Current Topics &amp; Updates</vt:lpstr>
      <vt:lpstr>DPP Programs</vt:lpstr>
      <vt:lpstr>New Acronyms  s</vt:lpstr>
      <vt:lpstr>DPP Program Growths</vt:lpstr>
      <vt:lpstr>State DPP Summary</vt:lpstr>
      <vt:lpstr>Program Changes</vt:lpstr>
      <vt:lpstr>Program Changes, Continued</vt:lpstr>
      <vt:lpstr>Program Changes, Continued</vt:lpstr>
      <vt:lpstr>APC/EAPG </vt:lpstr>
      <vt:lpstr>CHARITY</vt:lpstr>
      <vt:lpstr>Charity Updates</vt:lpstr>
      <vt:lpstr>Common Mistakes Seen with Charity</vt:lpstr>
      <vt:lpstr>Tools to Help - Charity Policy Analyzer</vt:lpstr>
      <vt:lpstr>Tools to Help – Charity Tracker</vt:lpstr>
      <vt:lpstr>Data is the Key!</vt:lpstr>
      <vt:lpstr>Worksheet S-10 Revisions</vt:lpstr>
      <vt:lpstr>Worksheet S-10 Revisions</vt:lpstr>
      <vt:lpstr>Exhibit 3B – Charity Care Charges</vt:lpstr>
      <vt:lpstr>Exhibit 3C – Total Bad Debt Charges</vt:lpstr>
      <vt:lpstr>Changes to DSH 2024 Qualification for Advance DSH payments-LIUR</vt:lpstr>
      <vt:lpstr>Federal DSH &amp; 340B</vt:lpstr>
      <vt:lpstr>Disproportionate Share Hospitals &amp; 340B Qualification</vt:lpstr>
      <vt:lpstr>Disproportionate Share Hospitals &amp; 340B Qualification – HRSA Enforcement</vt:lpstr>
      <vt:lpstr>Pharma fights back</vt:lpstr>
      <vt:lpstr>RHC’s</vt:lpstr>
      <vt:lpstr>XIX Change of Scope: What is It?</vt:lpstr>
      <vt:lpstr>XIX Change of Scope: When to Request?</vt:lpstr>
      <vt:lpstr>Financial Insights</vt:lpstr>
      <vt:lpstr>Operations</vt:lpstr>
      <vt:lpstr>Tools to Help – Financial Insights</vt:lpstr>
      <vt:lpstr>Leadership Insights – Financial Insights Package</vt:lpstr>
      <vt:lpstr>Leadership Insights –  Service Analytics</vt:lpstr>
      <vt:lpstr>LoFTS</vt:lpstr>
      <vt:lpstr>Local Funds Tracking System (LoFTS)</vt:lpstr>
      <vt:lpstr>Local Funds Tracking System (LoFTS) IGT Settlement Dates Module 2- Hospital Programs</vt:lpstr>
      <vt:lpstr>Local Funds Tracking System (LoFTS) IGT Settlement Dates Module 3- Non-Hospital Programs</vt:lpstr>
      <vt:lpstr>LoFTS Risk</vt:lpstr>
      <vt:lpstr>MJ-LPPF</vt:lpstr>
      <vt:lpstr>CHIRP REPORTING</vt:lpstr>
      <vt:lpstr>CHIRP Y3 R1 Reporting Changes Reporting Due October 31st</vt:lpstr>
      <vt:lpstr>CHIRP Y3 R1 Reporting Changes Reporting Due October 31st</vt:lpstr>
      <vt:lpstr>CHIRP Y3 R1 Reporting Changes Reporting Due October 31st</vt:lpstr>
      <vt:lpstr>CHIRP Y3 R1 Reporting Changes Reporting Due October 31st</vt:lpstr>
      <vt:lpstr>CHIRP Reporting- Anticipated for Year 4</vt:lpstr>
      <vt:lpstr>CHIRP Reporting- Anticipated for Year 4</vt:lpstr>
      <vt:lpstr>RAPPS REPORTING</vt:lpstr>
      <vt:lpstr>RAPPS Y3 R1 Reporting Changes Reporting Due October 31st</vt:lpstr>
      <vt:lpstr>RAPPS Y3 R1 Reporting Changes Reporting Due October 31st</vt:lpstr>
      <vt:lpstr>RAPPS Y3 R1 Reporting Changes Reporting Due October 31st</vt:lpstr>
      <vt:lpstr>RAPPS Y3 R1 Reporting Changes Reporting Due October 31st</vt:lpstr>
      <vt:lpstr>RAPPS Reporting- Anticipated for Year 4</vt:lpstr>
      <vt:lpstr>CHIRP &amp; RAPPS Key Dates</vt:lpstr>
      <vt:lpstr>Summary of PY4 Changes</vt:lpstr>
      <vt:lpstr>Have Questions?  Need Reporting Help?</vt:lpstr>
      <vt:lpstr>Other Current Issues </vt:lpstr>
      <vt:lpstr>Increased Focused on Audit(s)</vt:lpstr>
      <vt:lpstr>Rural Emergency Hospitals (REH) Update</vt:lpstr>
      <vt:lpstr>Price Transparency: Proposed Changes</vt:lpstr>
      <vt:lpstr>Price Transparency: Proposed Changes</vt:lpstr>
      <vt:lpstr>Covid Grants</vt:lpstr>
      <vt:lpstr>Don’t overlook New Grants</vt:lpstr>
      <vt:lpstr>ERC</vt:lpstr>
      <vt:lpstr>ERC – continued </vt:lpstr>
      <vt:lpstr>ERC - continued</vt:lpstr>
      <vt:lpstr>ERC - continued</vt:lpstr>
      <vt:lpstr>ERC  - Financial Audit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 Conference Spring 2023</dc:title>
  <dc:creator>Shonna Cannaday</dc:creator>
  <cp:lastModifiedBy>Shonna Cannaday</cp:lastModifiedBy>
  <cp:revision>33</cp:revision>
  <dcterms:created xsi:type="dcterms:W3CDTF">2023-04-11T04:37:54Z</dcterms:created>
  <dcterms:modified xsi:type="dcterms:W3CDTF">2023-09-27T16:15:30Z</dcterms:modified>
</cp:coreProperties>
</file>