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7" r:id="rId2"/>
    <p:sldId id="1552" r:id="rId3"/>
    <p:sldId id="1550" r:id="rId4"/>
    <p:sldId id="1551" r:id="rId5"/>
    <p:sldId id="1474" r:id="rId6"/>
    <p:sldId id="300" r:id="rId7"/>
    <p:sldId id="1473" r:id="rId8"/>
    <p:sldId id="1529" r:id="rId9"/>
    <p:sldId id="1476" r:id="rId10"/>
    <p:sldId id="1531" r:id="rId11"/>
    <p:sldId id="1530" r:id="rId12"/>
    <p:sldId id="954" r:id="rId13"/>
    <p:sldId id="1560" r:id="rId14"/>
    <p:sldId id="1477" r:id="rId15"/>
    <p:sldId id="1467" r:id="rId16"/>
    <p:sldId id="1535" r:id="rId17"/>
    <p:sldId id="1536" r:id="rId18"/>
    <p:sldId id="1524" r:id="rId19"/>
    <p:sldId id="1525" r:id="rId20"/>
    <p:sldId id="1537" r:id="rId21"/>
    <p:sldId id="956" r:id="rId22"/>
    <p:sldId id="1471" r:id="rId23"/>
    <p:sldId id="1509" r:id="rId24"/>
    <p:sldId id="1532" r:id="rId25"/>
    <p:sldId id="1534" r:id="rId26"/>
    <p:sldId id="1526" r:id="rId27"/>
    <p:sldId id="1527" r:id="rId28"/>
    <p:sldId id="1528" r:id="rId29"/>
    <p:sldId id="1460" r:id="rId30"/>
    <p:sldId id="1512" r:id="rId31"/>
    <p:sldId id="1468" r:id="rId32"/>
    <p:sldId id="1538" r:id="rId33"/>
    <p:sldId id="1539" r:id="rId34"/>
    <p:sldId id="1520" r:id="rId35"/>
    <p:sldId id="1521" r:id="rId36"/>
    <p:sldId id="1544" r:id="rId37"/>
    <p:sldId id="1553" r:id="rId38"/>
    <p:sldId id="1554" r:id="rId39"/>
    <p:sldId id="1557" r:id="rId40"/>
    <p:sldId id="1561" r:id="rId41"/>
    <p:sldId id="1558" r:id="rId42"/>
    <p:sldId id="1559" r:id="rId43"/>
    <p:sldId id="1556" r:id="rId44"/>
    <p:sldId id="1540" r:id="rId45"/>
    <p:sldId id="299" r:id="rId46"/>
    <p:sldId id="1504" r:id="rId47"/>
    <p:sldId id="1485" r:id="rId48"/>
    <p:sldId id="1541" r:id="rId49"/>
    <p:sldId id="1545" r:id="rId50"/>
    <p:sldId id="1548" r:id="rId51"/>
    <p:sldId id="1546" r:id="rId52"/>
    <p:sldId id="1547" r:id="rId53"/>
    <p:sldId id="1549" r:id="rId54"/>
    <p:sldId id="1555" r:id="rId55"/>
    <p:sldId id="298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7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724" autoAdjust="0"/>
  </p:normalViewPr>
  <p:slideViewPr>
    <p:cSldViewPr snapToGrid="0">
      <p:cViewPr varScale="1">
        <p:scale>
          <a:sx n="106" d="100"/>
          <a:sy n="106" d="100"/>
        </p:scale>
        <p:origin x="798" y="78"/>
      </p:cViewPr>
      <p:guideLst/>
    </p:cSldViewPr>
  </p:slideViewPr>
  <p:outlineViewPr>
    <p:cViewPr>
      <p:scale>
        <a:sx n="33" d="100"/>
        <a:sy n="33" d="100"/>
      </p:scale>
      <p:origin x="0" y="-195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19908725319_tp_box_2" providerId="OAuth2" clId="{6E43F024-59D0-4DE8-9181-5ECC45886375}"/>
    <pc:docChg chg="custSel delSld modSld">
      <pc:chgData name="" userId="19908725319_tp_box_2" providerId="OAuth2" clId="{6E43F024-59D0-4DE8-9181-5ECC45886375}" dt="2024-09-24T15:33:34.592" v="6" actId="2696"/>
      <pc:docMkLst>
        <pc:docMk/>
      </pc:docMkLst>
      <pc:sldChg chg="modSp mod modNotesTx">
        <pc:chgData name="" userId="19908725319_tp_box_2" providerId="OAuth2" clId="{6E43F024-59D0-4DE8-9181-5ECC45886375}" dt="2024-09-24T15:33:15.385" v="4" actId="1076"/>
        <pc:sldMkLst>
          <pc:docMk/>
          <pc:sldMk cId="3926570024" sldId="1468"/>
        </pc:sldMkLst>
        <pc:spChg chg="mod">
          <ac:chgData name="" userId="19908725319_tp_box_2" providerId="OAuth2" clId="{6E43F024-59D0-4DE8-9181-5ECC45886375}" dt="2024-09-24T15:33:15.385" v="4" actId="1076"/>
          <ac:spMkLst>
            <pc:docMk/>
            <pc:sldMk cId="3926570024" sldId="1468"/>
            <ac:spMk id="3" creationId="{767B8FC4-DACB-3890-B9FF-D328BC885BEC}"/>
          </ac:spMkLst>
        </pc:spChg>
      </pc:sldChg>
      <pc:sldChg chg="del">
        <pc:chgData name="" userId="19908725319_tp_box_2" providerId="OAuth2" clId="{6E43F024-59D0-4DE8-9181-5ECC45886375}" dt="2024-09-24T15:33:30.822" v="5" actId="2696"/>
        <pc:sldMkLst>
          <pc:docMk/>
          <pc:sldMk cId="2119181382" sldId="1469"/>
        </pc:sldMkLst>
      </pc:sldChg>
      <pc:sldChg chg="del">
        <pc:chgData name="" userId="19908725319_tp_box_2" providerId="OAuth2" clId="{6E43F024-59D0-4DE8-9181-5ECC45886375}" dt="2024-09-24T15:33:34.592" v="6" actId="2696"/>
        <pc:sldMkLst>
          <pc:docMk/>
          <pc:sldMk cId="4181760947" sldId="1470"/>
        </pc:sldMkLst>
      </pc:sldChg>
    </pc:docChg>
  </pc:docChgLst>
  <pc:docChgLst>
    <pc:chgData userId="19908725319_tp_box_2" providerId="OAuth2" clId="{C8D0060B-68BB-4607-92A6-3B4C5A494B85}"/>
    <pc:docChg chg="custSel addSld modSld sldOrd">
      <pc:chgData name="" userId="19908725319_tp_box_2" providerId="OAuth2" clId="{C8D0060B-68BB-4607-92A6-3B4C5A494B85}" dt="2024-09-23T22:26:54.479" v="516" actId="20577"/>
      <pc:docMkLst>
        <pc:docMk/>
      </pc:docMkLst>
      <pc:sldChg chg="modSp mod">
        <pc:chgData name="" userId="19908725319_tp_box_2" providerId="OAuth2" clId="{C8D0060B-68BB-4607-92A6-3B4C5A494B85}" dt="2024-09-23T21:46:58.058" v="350" actId="20577"/>
        <pc:sldMkLst>
          <pc:docMk/>
          <pc:sldMk cId="1433378987" sldId="300"/>
        </pc:sldMkLst>
        <pc:spChg chg="mod">
          <ac:chgData name="" userId="19908725319_tp_box_2" providerId="OAuth2" clId="{C8D0060B-68BB-4607-92A6-3B4C5A494B85}" dt="2024-09-23T21:46:58.058" v="350" actId="20577"/>
          <ac:spMkLst>
            <pc:docMk/>
            <pc:sldMk cId="1433378987" sldId="300"/>
            <ac:spMk id="2" creationId="{4A0515E9-2208-1075-05B5-58FF54915571}"/>
          </ac:spMkLst>
        </pc:spChg>
      </pc:sldChg>
      <pc:sldChg chg="modNotesTx">
        <pc:chgData name="" userId="19908725319_tp_box_2" providerId="OAuth2" clId="{C8D0060B-68BB-4607-92A6-3B4C5A494B85}" dt="2024-09-23T21:47:33.878" v="407" actId="20577"/>
        <pc:sldMkLst>
          <pc:docMk/>
          <pc:sldMk cId="3778728061" sldId="1473"/>
        </pc:sldMkLst>
      </pc:sldChg>
      <pc:sldChg chg="modSp mod">
        <pc:chgData name="" userId="19908725319_tp_box_2" providerId="OAuth2" clId="{C8D0060B-68BB-4607-92A6-3B4C5A494B85}" dt="2024-09-23T21:46:41.530" v="348" actId="20577"/>
        <pc:sldMkLst>
          <pc:docMk/>
          <pc:sldMk cId="1590566569" sldId="1552"/>
        </pc:sldMkLst>
        <pc:spChg chg="mod">
          <ac:chgData name="" userId="19908725319_tp_box_2" providerId="OAuth2" clId="{C8D0060B-68BB-4607-92A6-3B4C5A494B85}" dt="2024-09-23T21:46:41.530" v="348" actId="20577"/>
          <ac:spMkLst>
            <pc:docMk/>
            <pc:sldMk cId="1590566569" sldId="1552"/>
            <ac:spMk id="3" creationId="{EDFE15AD-E510-1527-69B7-18978E15120F}"/>
          </ac:spMkLst>
        </pc:spChg>
      </pc:sldChg>
      <pc:sldChg chg="modSp mod">
        <pc:chgData name="" userId="19908725319_tp_box_2" providerId="OAuth2" clId="{C8D0060B-68BB-4607-92A6-3B4C5A494B85}" dt="2024-09-23T21:54:54.850" v="411" actId="20577"/>
        <pc:sldMkLst>
          <pc:docMk/>
          <pc:sldMk cId="2597895259" sldId="1557"/>
        </pc:sldMkLst>
        <pc:spChg chg="mod">
          <ac:chgData name="" userId="19908725319_tp_box_2" providerId="OAuth2" clId="{C8D0060B-68BB-4607-92A6-3B4C5A494B85}" dt="2024-09-23T21:54:54.850" v="411" actId="20577"/>
          <ac:spMkLst>
            <pc:docMk/>
            <pc:sldMk cId="2597895259" sldId="1557"/>
            <ac:spMk id="3" creationId="{EDFE15AD-E510-1527-69B7-18978E15120F}"/>
          </ac:spMkLst>
        </pc:spChg>
      </pc:sldChg>
      <pc:sldChg chg="modSp mod modNotesTx">
        <pc:chgData name="" userId="19908725319_tp_box_2" providerId="OAuth2" clId="{C8D0060B-68BB-4607-92A6-3B4C5A494B85}" dt="2024-09-23T22:24:31.473" v="514" actId="20577"/>
        <pc:sldMkLst>
          <pc:docMk/>
          <pc:sldMk cId="1784423495" sldId="1559"/>
        </pc:sldMkLst>
        <pc:spChg chg="mod">
          <ac:chgData name="" userId="19908725319_tp_box_2" providerId="OAuth2" clId="{C8D0060B-68BB-4607-92A6-3B4C5A494B85}" dt="2024-09-23T22:24:31.473" v="514" actId="20577"/>
          <ac:spMkLst>
            <pc:docMk/>
            <pc:sldMk cId="1784423495" sldId="1559"/>
            <ac:spMk id="3" creationId="{EDFE15AD-E510-1527-69B7-18978E15120F}"/>
          </ac:spMkLst>
        </pc:spChg>
      </pc:sldChg>
      <pc:sldChg chg="addSp delSp modSp add mod ord">
        <pc:chgData name="" userId="19908725319_tp_box_2" providerId="OAuth2" clId="{C8D0060B-68BB-4607-92A6-3B4C5A494B85}" dt="2024-09-23T22:26:54.479" v="516" actId="20577"/>
        <pc:sldMkLst>
          <pc:docMk/>
          <pc:sldMk cId="3474941597" sldId="1561"/>
        </pc:sldMkLst>
        <pc:spChg chg="mod">
          <ac:chgData name="" userId="19908725319_tp_box_2" providerId="OAuth2" clId="{C8D0060B-68BB-4607-92A6-3B4C5A494B85}" dt="2024-09-23T22:26:54.479" v="516" actId="20577"/>
          <ac:spMkLst>
            <pc:docMk/>
            <pc:sldMk cId="3474941597" sldId="1561"/>
            <ac:spMk id="2" creationId="{5155159E-0C59-8988-4EB5-6DC4096398B8}"/>
          </ac:spMkLst>
        </pc:spChg>
        <pc:spChg chg="mod">
          <ac:chgData name="" userId="19908725319_tp_box_2" providerId="OAuth2" clId="{C8D0060B-68BB-4607-92A6-3B4C5A494B85}" dt="2024-09-23T21:44:21.340" v="234" actId="20577"/>
          <ac:spMkLst>
            <pc:docMk/>
            <pc:sldMk cId="3474941597" sldId="1561"/>
            <ac:spMk id="3" creationId="{EDFE15AD-E510-1527-69B7-18978E15120F}"/>
          </ac:spMkLst>
        </pc:spChg>
        <pc:picChg chg="add mod">
          <ac:chgData name="" userId="19908725319_tp_box_2" providerId="OAuth2" clId="{C8D0060B-68BB-4607-92A6-3B4C5A494B85}" dt="2024-09-23T21:44:46.810" v="236" actId="1076"/>
          <ac:picMkLst>
            <pc:docMk/>
            <pc:sldMk cId="3474941597" sldId="1561"/>
            <ac:picMk id="5" creationId="{97094026-64E2-72D9-17FE-53C14D115E40}"/>
          </ac:picMkLst>
        </pc:picChg>
        <pc:picChg chg="add del">
          <ac:chgData name="" userId="19908725319_tp_box_2" providerId="OAuth2" clId="{C8D0060B-68BB-4607-92A6-3B4C5A494B85}" dt="2024-09-23T21:44:58.888" v="239" actId="478"/>
          <ac:picMkLst>
            <pc:docMk/>
            <pc:sldMk cId="3474941597" sldId="1561"/>
            <ac:picMk id="7" creationId="{E70F0224-DBC6-85B0-A9EB-3115B75F8644}"/>
          </ac:picMkLst>
        </pc:picChg>
      </pc:sldChg>
    </pc:docChg>
  </pc:docChgLst>
  <pc:docChgLst>
    <pc:chgData name="Brent Fuller" userId="198094198_tp_box_2" providerId="OAuth2" clId="{D5BD92D0-2354-47B2-9A99-6EEB9B214897}"/>
    <pc:docChg chg="custSel delSld modSld">
      <pc:chgData name="Brent Fuller" userId="198094198_tp_box_2" providerId="OAuth2" clId="{D5BD92D0-2354-47B2-9A99-6EEB9B214897}" dt="2024-09-16T15:16:09.290" v="1827" actId="255"/>
      <pc:docMkLst>
        <pc:docMk/>
      </pc:docMkLst>
      <pc:sldChg chg="modSp mod">
        <pc:chgData name="Brent Fuller" userId="198094198_tp_box_2" providerId="OAuth2" clId="{D5BD92D0-2354-47B2-9A99-6EEB9B214897}" dt="2024-09-16T14:47:01.268" v="89" actId="6549"/>
        <pc:sldMkLst>
          <pc:docMk/>
          <pc:sldMk cId="3634286421" sldId="257"/>
        </pc:sldMkLst>
        <pc:spChg chg="mod">
          <ac:chgData name="Brent Fuller" userId="198094198_tp_box_2" providerId="OAuth2" clId="{D5BD92D0-2354-47B2-9A99-6EEB9B214897}" dt="2024-09-16T14:47:01.268" v="89" actId="6549"/>
          <ac:spMkLst>
            <pc:docMk/>
            <pc:sldMk cId="3634286421" sldId="257"/>
            <ac:spMk id="2" creationId="{4A0515E9-2208-1075-05B5-58FF54915571}"/>
          </ac:spMkLst>
        </pc:spChg>
      </pc:sldChg>
      <pc:sldChg chg="del">
        <pc:chgData name="Brent Fuller" userId="198094198_tp_box_2" providerId="OAuth2" clId="{D5BD92D0-2354-47B2-9A99-6EEB9B214897}" dt="2024-09-16T14:47:28.564" v="91" actId="2696"/>
        <pc:sldMkLst>
          <pc:docMk/>
          <pc:sldMk cId="1780171459" sldId="258"/>
        </pc:sldMkLst>
      </pc:sldChg>
      <pc:sldChg chg="delSp mod">
        <pc:chgData name="Brent Fuller" userId="198094198_tp_box_2" providerId="OAuth2" clId="{D5BD92D0-2354-47B2-9A99-6EEB9B214897}" dt="2024-09-16T14:47:09.221" v="90" actId="478"/>
        <pc:sldMkLst>
          <pc:docMk/>
          <pc:sldMk cId="3783366856" sldId="298"/>
        </pc:sldMkLst>
        <pc:picChg chg="del">
          <ac:chgData name="Brent Fuller" userId="198094198_tp_box_2" providerId="OAuth2" clId="{D5BD92D0-2354-47B2-9A99-6EEB9B214897}" dt="2024-09-16T14:47:09.221" v="90" actId="478"/>
          <ac:picMkLst>
            <pc:docMk/>
            <pc:sldMk cId="3783366856" sldId="298"/>
            <ac:picMk id="6" creationId="{CD6973C8-0781-0C28-7BAC-0E80DA3ADCEE}"/>
          </ac:picMkLst>
        </pc:picChg>
      </pc:sldChg>
      <pc:sldChg chg="modSp mod modNotesTx">
        <pc:chgData name="Brent Fuller" userId="198094198_tp_box_2" providerId="OAuth2" clId="{D5BD92D0-2354-47B2-9A99-6EEB9B214897}" dt="2024-09-16T15:16:09.290" v="1827" actId="255"/>
        <pc:sldMkLst>
          <pc:docMk/>
          <pc:sldMk cId="2810065682" sldId="299"/>
        </pc:sldMkLst>
        <pc:spChg chg="mod">
          <ac:chgData name="Brent Fuller" userId="198094198_tp_box_2" providerId="OAuth2" clId="{D5BD92D0-2354-47B2-9A99-6EEB9B214897}" dt="2024-09-16T15:10:26.755" v="1627" actId="14100"/>
          <ac:spMkLst>
            <pc:docMk/>
            <pc:sldMk cId="2810065682" sldId="299"/>
            <ac:spMk id="2" creationId="{9EEBAF46-EDEA-BC4F-F6B6-B6815376B16C}"/>
          </ac:spMkLst>
        </pc:spChg>
        <pc:spChg chg="mod">
          <ac:chgData name="Brent Fuller" userId="198094198_tp_box_2" providerId="OAuth2" clId="{D5BD92D0-2354-47B2-9A99-6EEB9B214897}" dt="2024-09-16T15:16:09.290" v="1827" actId="255"/>
          <ac:spMkLst>
            <pc:docMk/>
            <pc:sldMk cId="2810065682" sldId="299"/>
            <ac:spMk id="3" creationId="{ADAB736B-ADB3-0AF7-4D76-4C101DA52753}"/>
          </ac:spMkLst>
        </pc:spChg>
      </pc:sldChg>
    </pc:docChg>
  </pc:docChgLst>
  <pc:docChgLst>
    <pc:chgData userId="19908725319_tp_box_2" providerId="OAuth2" clId="{1FC9DC4F-6208-43E0-A678-E2E6884CD9CA}"/>
    <pc:docChg chg="modSld">
      <pc:chgData name="" userId="19908725319_tp_box_2" providerId="OAuth2" clId="{1FC9DC4F-6208-43E0-A678-E2E6884CD9CA}" dt="2024-09-23T19:05:59.100" v="1" actId="20577"/>
      <pc:docMkLst>
        <pc:docMk/>
      </pc:docMkLst>
      <pc:sldChg chg="modSp mod">
        <pc:chgData name="" userId="19908725319_tp_box_2" providerId="OAuth2" clId="{1FC9DC4F-6208-43E0-A678-E2E6884CD9CA}" dt="2024-09-23T19:05:59.100" v="1" actId="20577"/>
        <pc:sldMkLst>
          <pc:docMk/>
          <pc:sldMk cId="2322666226" sldId="1560"/>
        </pc:sldMkLst>
        <pc:spChg chg="mod">
          <ac:chgData name="" userId="19908725319_tp_box_2" providerId="OAuth2" clId="{1FC9DC4F-6208-43E0-A678-E2E6884CD9CA}" dt="2024-09-23T19:05:59.100" v="1" actId="20577"/>
          <ac:spMkLst>
            <pc:docMk/>
            <pc:sldMk cId="2322666226" sldId="1560"/>
            <ac:spMk id="3" creationId="{767B8FC4-DACB-3890-B9FF-D328BC885B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ED9E-4F2C-4AFD-86C5-6F2A9B3F532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DCF1E-1724-4731-B21A-E04EB445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pfd_hospitals@hhsc.state.tx.us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192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728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42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085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940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684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398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distance rule was same RHP  or within 150 miles.</a:t>
            </a:r>
          </a:p>
          <a:p>
            <a:endParaRPr lang="en-US" dirty="0"/>
          </a:p>
          <a:p>
            <a:r>
              <a:rPr lang="en-US" dirty="0"/>
              <a:t>Y9/SFY26 Enrollment March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012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Minimum Data Set submissions to CMS, as required federally.</a:t>
            </a:r>
          </a:p>
          <a:p>
            <a:r>
              <a:rPr lang="en-US" dirty="0"/>
              <a:t>Per Patient Day</a:t>
            </a:r>
          </a:p>
          <a:p>
            <a:r>
              <a:rPr lang="en-US" dirty="0"/>
              <a:t>Component 1 now 44% of program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103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Funds that are non-distributed due to a failure of 1 or more NFs to meet performance requirements (“non-disbursed funds”) will be distributed across NFs who have demonstrated achievement of an HHSC-chosen quality metric.  For Y8/SFY25:  The NF maintains 8 additional hours of RN staffing coverage per day, for 90% of the days in each month of the program period, beyond the CMS mandate of onsite RN coverage 8 hours a day, 7 days a week.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Meeting 1 Comp 1 metric= 90% of Comp 1 funds. (90% of 44% of program funding= 39.6%, close to the state share of IGT except that IGT is calculated at 8% additional)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602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Reverse directionality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18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967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HPRD- Hours Per Resident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499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63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945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960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306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6402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3676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978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58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451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137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5392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7306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4104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discussing with HHSC how the calculation is going to work and where the UC Cost * 27.65%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4946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</a:rPr>
              <a:t>Report is due to legislature on 12/1/2024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</a:rPr>
              <a:t>HHSC allowing 30 days for comments on the draft – October 11, 2024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1800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pfd_hospitals@hhsc.state.tx.us</a:t>
            </a:r>
            <a:endParaRPr lang="en-US" sz="1800" u="sng" dirty="0">
              <a:solidFill>
                <a:srgbClr val="000000"/>
              </a:solidFill>
              <a:effectLst/>
              <a:latin typeface="Verdana" panose="020B060403050404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4448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of these will likely have any passing or movement in Congress this year – hopefully will be reinitiated next year.</a:t>
            </a:r>
          </a:p>
          <a:p>
            <a:r>
              <a:rPr lang="en-US" dirty="0"/>
              <a:t>REH adjustment Act – a hospital can receive REH certification if closed after January 1, 2014 (HR) and January 1, 2015 (S)</a:t>
            </a:r>
          </a:p>
          <a:p>
            <a:endParaRPr lang="en-US" dirty="0"/>
          </a:p>
          <a:p>
            <a:r>
              <a:rPr lang="en-US" dirty="0"/>
              <a:t>MA plan protection Act – requires the reporting of transparency data to CMS including claims data, denied claims data, denials as a percentage of total claims, authorizations preceding denials, etc.</a:t>
            </a:r>
          </a:p>
          <a:p>
            <a:endParaRPr lang="en-US" dirty="0"/>
          </a:p>
          <a:p>
            <a:r>
              <a:rPr lang="en-US" dirty="0"/>
              <a:t>H.R. 1128 and H.R 833– likely will not pass, very costly, but worth mentioning that it’s there.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297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56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3271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48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 anything, just report per Francis Morgan with HHSC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9676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771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5132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1766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18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95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522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73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621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PalatinoLinotype-Roman"/>
              </a:rPr>
              <a:t>Year 1, 114 out of 163 Module 2 Participants Were Selected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63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44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89DF-32C1-DF83-DF36-69843A764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E8927-2994-0BED-2269-0525FEEEE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9F06B-9151-6FEB-D9D9-4126306D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76C20-8ACB-1EB2-4B98-B0135209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1DA9-E8A7-3B7D-929F-B09824F9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1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9C63-5FAD-87D1-985D-7EF71762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100C9-28E2-26D7-DA94-127BC3AFE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2D8CC-CA8C-208D-9D81-BE2D82F1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E29D-8681-AFEC-9768-131301E4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4015F-FC12-4E6A-267D-BC24DFCE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3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9C63-5FAD-87D1-985D-7EF71762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100C9-28E2-26D7-DA94-127BC3AFE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2D8CC-CA8C-208D-9D81-BE2D82F1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E29D-8681-AFEC-9768-131301E4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4015F-FC12-4E6A-267D-BC24DFCE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2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9C63-5FAD-87D1-985D-7EF71762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100C9-28E2-26D7-DA94-127BC3AFE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2D8CC-CA8C-208D-9D81-BE2D82F1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E29D-8681-AFEC-9768-131301E4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4015F-FC12-4E6A-267D-BC24DFCE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6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BBC0-8EC1-4849-EADE-79AA18C8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331B3-5D1D-0C62-6E6F-0A81C2BF3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A6BA4-1C23-AE9D-6F45-1AC60547A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78ADB-E6EC-6EF2-21EB-57605B8F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11819-D33D-4944-5D01-3ACCAA87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7F0A1-4C5D-FD42-C449-055F98C7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49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BBC0-8EC1-4849-EADE-79AA18C8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331B3-5D1D-0C62-6E6F-0A81C2BF3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A6BA4-1C23-AE9D-6F45-1AC60547A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78ADB-E6EC-6EF2-21EB-57605B8F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11819-D33D-4944-5D01-3ACCAA87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7F0A1-4C5D-FD42-C449-055F98C7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8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BBC0-8EC1-4849-EADE-79AA18C8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331B3-5D1D-0C62-6E6F-0A81C2BF3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A6BA4-1C23-AE9D-6F45-1AC60547A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78ADB-E6EC-6EF2-21EB-57605B8F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11819-D33D-4944-5D01-3ACCAA87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7F0A1-4C5D-FD42-C449-055F98C7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4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BBC0-8EC1-4849-EADE-79AA18C8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331B3-5D1D-0C62-6E6F-0A81C2BF3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A6BA4-1C23-AE9D-6F45-1AC60547A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78ADB-E6EC-6EF2-21EB-57605B8F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11819-D33D-4944-5D01-3ACCAA87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7F0A1-4C5D-FD42-C449-055F98C7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75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7ADB-4038-28D6-8A2F-AC45D28F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5A818-2BDD-C526-AF45-18A0CE987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48427-88DE-017D-DD9B-FF51B09E1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3371C-36E5-D7E3-6E69-C2CB5FDFF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88F8-CB24-84DF-73F9-7656399BF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07C20-20C1-60FD-2332-7F376F7D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20DEF-A421-1A82-526B-C8E439B6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EC626-29E3-6675-DEDA-154DCB65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91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7ADB-4038-28D6-8A2F-AC45D28F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5A818-2BDD-C526-AF45-18A0CE987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48427-88DE-017D-DD9B-FF51B09E1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3371C-36E5-D7E3-6E69-C2CB5FDFF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88F8-CB24-84DF-73F9-7656399BF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07C20-20C1-60FD-2332-7F376F7D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20DEF-A421-1A82-526B-C8E439B6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EC626-29E3-6675-DEDA-154DCB65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10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7ADB-4038-28D6-8A2F-AC45D28F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5A818-2BDD-C526-AF45-18A0CE987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48427-88DE-017D-DD9B-FF51B09E1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3371C-36E5-D7E3-6E69-C2CB5FDFF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88F8-CB24-84DF-73F9-7656399BF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07C20-20C1-60FD-2332-7F376F7D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20DEF-A421-1A82-526B-C8E439B6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EC626-29E3-6675-DEDA-154DCB65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89DF-32C1-DF83-DF36-69843A764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E8927-2994-0BED-2269-0525FEEEE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9F06B-9151-6FEB-D9D9-4126306D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76C20-8ACB-1EB2-4B98-B0135209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1DA9-E8A7-3B7D-929F-B09824F9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04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7ADB-4038-28D6-8A2F-AC45D28F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5A818-2BDD-C526-AF45-18A0CE987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48427-88DE-017D-DD9B-FF51B09E1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3371C-36E5-D7E3-6E69-C2CB5FDFF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88F8-CB24-84DF-73F9-7656399BF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07C20-20C1-60FD-2332-7F376F7D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20DEF-A421-1A82-526B-C8E439B6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EC626-29E3-6675-DEDA-154DCB65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34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996E-A82A-C6C7-47B1-FE218060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B689A-02D5-BE3F-8FE9-FC70ABB3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37E42-D9D7-0024-608C-89984841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EA3B2-2079-8E48-769C-8DE42405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62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996E-A82A-C6C7-47B1-FE218060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B689A-02D5-BE3F-8FE9-FC70ABB3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37E42-D9D7-0024-608C-89984841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EA3B2-2079-8E48-769C-8DE42405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70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996E-A82A-C6C7-47B1-FE218060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B689A-02D5-BE3F-8FE9-FC70ABB3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37E42-D9D7-0024-608C-89984841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EA3B2-2079-8E48-769C-8DE42405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89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996E-A82A-C6C7-47B1-FE218060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B689A-02D5-BE3F-8FE9-FC70ABB3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37E42-D9D7-0024-608C-89984841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EA3B2-2079-8E48-769C-8DE42405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71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26A35-6507-4C5B-14FA-3DE3CC78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6C6E5-431E-E0B2-10BA-D84A24E1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EC71A-4462-AEB9-6635-329146CA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70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26A35-6507-4C5B-14FA-3DE3CC78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6C6E5-431E-E0B2-10BA-D84A24E1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EC71A-4462-AEB9-6635-329146CA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47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26A35-6507-4C5B-14FA-3DE3CC78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6C6E5-431E-E0B2-10BA-D84A24E1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EC71A-4462-AEB9-6635-329146CA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44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26A35-6507-4C5B-14FA-3DE3CC78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6C6E5-431E-E0B2-10BA-D84A24E1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EC71A-4462-AEB9-6635-329146CA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6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F6F1-63D5-4910-683B-11F5C997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AA7C-6FE4-C9D7-BF9A-F10B59C5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99B26-DAC0-CF01-F970-9B7EEAF91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B5FF9-916C-0A74-4E35-5B709233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0BFC3-A119-EC53-78D2-80C5320B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15815-56A3-B00B-F4F0-B2700667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89DF-32C1-DF83-DF36-69843A764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E8927-2994-0BED-2269-0525FEEEE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9F06B-9151-6FEB-D9D9-4126306D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76C20-8ACB-1EB2-4B98-B0135209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1DA9-E8A7-3B7D-929F-B09824F9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61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F6F1-63D5-4910-683B-11F5C997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AA7C-6FE4-C9D7-BF9A-F10B59C5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99B26-DAC0-CF01-F970-9B7EEAF91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B5FF9-916C-0A74-4E35-5B709233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0BFC3-A119-EC53-78D2-80C5320B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15815-56A3-B00B-F4F0-B2700667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89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F6F1-63D5-4910-683B-11F5C997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AA7C-6FE4-C9D7-BF9A-F10B59C5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99B26-DAC0-CF01-F970-9B7EEAF91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B5FF9-916C-0A74-4E35-5B709233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0BFC3-A119-EC53-78D2-80C5320B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15815-56A3-B00B-F4F0-B2700667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87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F6F1-63D5-4910-683B-11F5C997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AA7C-6FE4-C9D7-BF9A-F10B59C5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99B26-DAC0-CF01-F970-9B7EEAF91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B5FF9-916C-0A74-4E35-5B709233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0BFC3-A119-EC53-78D2-80C5320B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15815-56A3-B00B-F4F0-B2700667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18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2A59-3678-0D50-F982-7E2875C1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26C41-5F3F-A7F6-7926-46BF8FC64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FC735-B01F-7AC3-8EE8-39C647259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B1D98-345E-4477-9FD2-E9BD377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CE0DC-0A57-828B-80C0-825B86AA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89410-0FE5-0AC6-99C1-253CE08B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6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2A59-3678-0D50-F982-7E2875C1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26C41-5F3F-A7F6-7926-46BF8FC64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FC735-B01F-7AC3-8EE8-39C647259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B1D98-345E-4477-9FD2-E9BD377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CE0DC-0A57-828B-80C0-825B86AA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89410-0FE5-0AC6-99C1-253CE08B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08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2A59-3678-0D50-F982-7E2875C1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26C41-5F3F-A7F6-7926-46BF8FC64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FC735-B01F-7AC3-8EE8-39C647259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B1D98-345E-4477-9FD2-E9BD377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CE0DC-0A57-828B-80C0-825B86AA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89410-0FE5-0AC6-99C1-253CE08B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23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2A59-3678-0D50-F982-7E2875C1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26C41-5F3F-A7F6-7926-46BF8FC64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FC735-B01F-7AC3-8EE8-39C647259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B1D98-345E-4477-9FD2-E9BD377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CE0DC-0A57-828B-80C0-825B86AA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89410-0FE5-0AC6-99C1-253CE08B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79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88A5-71EB-B0F9-3DA0-CD3C985A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E4EF4-B897-CF61-A2D6-5D1BAD0AB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23335-4040-8B67-076B-B95148E7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92433-F80A-8705-C024-ED117046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32D5F-CE9E-04E1-B3A8-A15E19E7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26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A185E6-BFB2-F045-96B3-743295B46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70D55-6CE6-CF83-A0AC-7BD255E57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D8D93-E0FC-31CC-BD2D-29681D1A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10A73-DF5D-B13A-1733-660A9DF4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1AC0B-F652-BE68-A181-E329408EE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9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89DF-32C1-DF83-DF36-69843A764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E8927-2994-0BED-2269-0525FEEEE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9F06B-9151-6FEB-D9D9-4126306D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76C20-8ACB-1EB2-4B98-B0135209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1DA9-E8A7-3B7D-929F-B09824F9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EA63-D00F-C561-A11F-07D7541F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E9C5-9F30-7999-C608-1FD0FD70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53515-0315-94E5-BA0F-C053942F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2F9E0-1AA2-C137-9B95-CECD7C92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9C3D-E7EE-B487-84B2-E71AA3F2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3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EA63-D00F-C561-A11F-07D7541F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E9C5-9F30-7999-C608-1FD0FD70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53515-0315-94E5-BA0F-C053942F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2F9E0-1AA2-C137-9B95-CECD7C92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9C3D-E7EE-B487-84B2-E71AA3F2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EA63-D00F-C561-A11F-07D7541F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E9C5-9F30-7999-C608-1FD0FD70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53515-0315-94E5-BA0F-C053942F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2F9E0-1AA2-C137-9B95-CECD7C92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9C3D-E7EE-B487-84B2-E71AA3F2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9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EA63-D00F-C561-A11F-07D7541F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E9C5-9F30-7999-C608-1FD0FD70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53515-0315-94E5-BA0F-C053942F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2F9E0-1AA2-C137-9B95-CECD7C92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9C3D-E7EE-B487-84B2-E71AA3F2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9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9C63-5FAD-87D1-985D-7EF71762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100C9-28E2-26D7-DA94-127BC3AFE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2D8CC-CA8C-208D-9D81-BE2D82F1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E29D-8681-AFEC-9768-131301E4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4015F-FC12-4E6A-267D-BC24DFCE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3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65F869-33AD-1715-A356-BE26CAC58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4DB13-3AAF-1DCB-A51F-164C01052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20FB2-6361-7A81-8944-74EB6D1CA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2EBE62F4-922B-0243-8576-4A48C4055B88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C48FD-9CBE-291A-6305-E7612335A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5D734-7FA2-9557-188A-68BFAB8C3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8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8" r:id="rId3"/>
    <p:sldLayoutId id="2147483679" r:id="rId4"/>
    <p:sldLayoutId id="2147483650" r:id="rId5"/>
    <p:sldLayoutId id="2147483660" r:id="rId6"/>
    <p:sldLayoutId id="2147483666" r:id="rId7"/>
    <p:sldLayoutId id="2147483672" r:id="rId8"/>
    <p:sldLayoutId id="2147483651" r:id="rId9"/>
    <p:sldLayoutId id="2147483681" r:id="rId10"/>
    <p:sldLayoutId id="2147483682" r:id="rId11"/>
    <p:sldLayoutId id="2147483683" r:id="rId12"/>
    <p:sldLayoutId id="2147483652" r:id="rId13"/>
    <p:sldLayoutId id="2147483661" r:id="rId14"/>
    <p:sldLayoutId id="2147483667" r:id="rId15"/>
    <p:sldLayoutId id="2147483673" r:id="rId16"/>
    <p:sldLayoutId id="2147483653" r:id="rId17"/>
    <p:sldLayoutId id="2147483684" r:id="rId18"/>
    <p:sldLayoutId id="2147483685" r:id="rId19"/>
    <p:sldLayoutId id="2147483686" r:id="rId20"/>
    <p:sldLayoutId id="2147483654" r:id="rId21"/>
    <p:sldLayoutId id="2147483665" r:id="rId22"/>
    <p:sldLayoutId id="2147483668" r:id="rId23"/>
    <p:sldLayoutId id="2147483674" r:id="rId24"/>
    <p:sldLayoutId id="2147483655" r:id="rId25"/>
    <p:sldLayoutId id="2147483662" r:id="rId26"/>
    <p:sldLayoutId id="2147483680" r:id="rId27"/>
    <p:sldLayoutId id="2147483669" r:id="rId28"/>
    <p:sldLayoutId id="2147483656" r:id="rId29"/>
    <p:sldLayoutId id="2147483663" r:id="rId30"/>
    <p:sldLayoutId id="2147483670" r:id="rId31"/>
    <p:sldLayoutId id="2147483675" r:id="rId32"/>
    <p:sldLayoutId id="2147483657" r:id="rId33"/>
    <p:sldLayoutId id="2147483664" r:id="rId34"/>
    <p:sldLayoutId id="2147483671" r:id="rId35"/>
    <p:sldLayoutId id="2147483676" r:id="rId36"/>
    <p:sldLayoutId id="2147483658" r:id="rId37"/>
    <p:sldLayoutId id="2147483659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onstantia" panose="0203060205030603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37.xm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40.xml"/><Relationship Id="rId6" Type="http://schemas.openxmlformats.org/officeDocument/2006/relationships/image" Target="../media/image13.png"/><Relationship Id="rId5" Type="http://schemas.openxmlformats.org/officeDocument/2006/relationships/hyperlink" Target="https://txhhs.sharepoint.com/sites/articleixdraftreport/Shared%20Documents/Forms/AllItems.aspx?id=%2Fsites%2Farticleixdraftreport%2FShared%20Documents%2FArticle%20IX%20Project%202024%2FARTICLE%20IX%20CHARITY%20CARE%20AND%20HOSPITAL%20TRANSPARENCY%20REPORT%5FINITIAL%20DRAFT%2EPDF&amp;parent=%2Fsites%2Farticleixdraftreport%2FShared%20Documents%2FArticle%20IX%20Project%202024" TargetMode="External"/><Relationship Id="rId4" Type="http://schemas.openxmlformats.org/officeDocument/2006/relationships/image" Target="../media/image2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2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mailto:PFD_LFM@hhs.texas.gov" TargetMode="Externa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5.xml"/><Relationship Id="rId6" Type="http://schemas.openxmlformats.org/officeDocument/2006/relationships/hyperlink" Target="https://pfd.hhs.texas.gov/pfd-supplemental-and-directed-payments-information" TargetMode="External"/><Relationship Id="rId5" Type="http://schemas.openxmlformats.org/officeDocument/2006/relationships/hyperlink" Target="https://pfd.hhs.texas.gov/local-funding" TargetMode="Externa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35BFA-09C7-EE4F-7E86-5F66754EC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80" y="616371"/>
            <a:ext cx="10669986" cy="161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0515E9-2208-1075-05B5-58FF5491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357" y="2102751"/>
            <a:ext cx="10197193" cy="2713565"/>
          </a:xfrm>
        </p:spPr>
        <p:txBody>
          <a:bodyPr>
            <a:normAutofit/>
          </a:bodyPr>
          <a:lstStyle/>
          <a:p>
            <a:r>
              <a:rPr lang="en-US" dirty="0"/>
              <a:t>TORCH Conference</a:t>
            </a:r>
            <a:br>
              <a:rPr lang="en-US" dirty="0"/>
            </a:br>
            <a:r>
              <a:rPr lang="en-US" dirty="0"/>
              <a:t>Fall 2024</a:t>
            </a:r>
          </a:p>
        </p:txBody>
      </p:sp>
    </p:spTree>
    <p:extLst>
      <p:ext uri="{BB962C8B-B14F-4D97-AF65-F5344CB8AC3E}">
        <p14:creationId xmlns:p14="http://schemas.microsoft.com/office/powerpoint/2010/main" val="3634286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84754E"/>
                </a:solidFill>
              </a:rPr>
              <a:t>LoFTS</a:t>
            </a:r>
            <a:r>
              <a:rPr lang="en-US" dirty="0">
                <a:solidFill>
                  <a:srgbClr val="84754E"/>
                </a:solidFill>
              </a:rPr>
              <a:t> FFY24 IGT Dates- Module 3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838200" y="1643743"/>
            <a:ext cx="10515600" cy="484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CB67A-1D70-AED4-E242-2AD8A37E9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181" y="1563298"/>
            <a:ext cx="5790847" cy="40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3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7989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84754E"/>
                </a:solidFill>
              </a:rPr>
              <a:t>LoFTS</a:t>
            </a:r>
            <a:r>
              <a:rPr lang="en-US" dirty="0">
                <a:solidFill>
                  <a:srgbClr val="84754E"/>
                </a:solidFill>
              </a:rPr>
              <a:t> Reporting Reviews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838200" y="1643742"/>
            <a:ext cx="10681252" cy="49657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In-Depth Reviews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Anything other than a taxing entity IGT for a governmental provider is subject to risk.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QIPP issues are anticipated.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Current in-depth reviews are over FFY23 Modules 2 and 3 (notices received August).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Identified Issues Sent to HHSC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HHSC May Forward to CMS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CMS Would Determine Approval or Denial for Continued Program Participation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HHSC May Decide Not to Accept IGT From an Entity Moving Forward.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354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7E21-EBC4-E56F-D9BB-CE1BCEBC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2489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CHIRP- Program Structure Y4/SFY25</a:t>
            </a:r>
            <a:br>
              <a:rPr lang="en-US" dirty="0"/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8FC4-DACB-3890-B9FF-D328BC88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896"/>
            <a:ext cx="10515600" cy="51551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Payments on Medicaid Managed Care (STAR &amp; STAR+PLUS) $6.1B</a:t>
            </a:r>
          </a:p>
          <a:p>
            <a:r>
              <a:rPr lang="en-US" dirty="0"/>
              <a:t>SFY25 Has 3 Components</a:t>
            </a:r>
            <a:endParaRPr lang="en-US" sz="2200" b="1" dirty="0"/>
          </a:p>
          <a:p>
            <a:pPr lvl="1"/>
            <a:r>
              <a:rPr lang="en-US" dirty="0"/>
              <a:t>Component 1:  UHRIP (Uniform Hospital Rate Increase Program) $3.05B</a:t>
            </a:r>
          </a:p>
          <a:p>
            <a:pPr lvl="2"/>
            <a:r>
              <a:rPr lang="en-US" dirty="0"/>
              <a:t>Rate enhancement on Medicaid Managed Care claims (IP &amp; OP)</a:t>
            </a:r>
          </a:p>
          <a:p>
            <a:pPr lvl="2"/>
            <a:r>
              <a:rPr lang="en-US" dirty="0"/>
              <a:t>Based on Medicare rates</a:t>
            </a:r>
          </a:p>
          <a:p>
            <a:pPr lvl="1"/>
            <a:r>
              <a:rPr lang="en-US" dirty="0"/>
              <a:t>Component 2:  ACIA (Average Commercial Incentive Award) $2.01B</a:t>
            </a:r>
          </a:p>
          <a:p>
            <a:pPr lvl="2"/>
            <a:r>
              <a:rPr lang="en-US" dirty="0"/>
              <a:t>Rate enhancement on Medicaid Managed Care claims (IP &amp; OP)</a:t>
            </a:r>
          </a:p>
          <a:p>
            <a:pPr lvl="2"/>
            <a:r>
              <a:rPr lang="en-US" dirty="0"/>
              <a:t>Based on ACR</a:t>
            </a:r>
          </a:p>
          <a:p>
            <a:pPr lvl="2"/>
            <a:r>
              <a:rPr lang="en-US" dirty="0"/>
              <a:t>“Optional”</a:t>
            </a:r>
          </a:p>
          <a:p>
            <a:pPr lvl="1"/>
            <a:r>
              <a:rPr lang="en-US" dirty="0"/>
              <a:t>Component 3:  APHRIQA (Alternate Participating Hospital Reimbursement for Improving Quality Award) $1.05B</a:t>
            </a:r>
          </a:p>
          <a:p>
            <a:pPr lvl="2"/>
            <a:r>
              <a:rPr lang="en-US" dirty="0"/>
              <a:t>ONLY for Urban and Children’s Hospitals SFY25</a:t>
            </a:r>
          </a:p>
          <a:p>
            <a:pPr lvl="2"/>
            <a:r>
              <a:rPr lang="en-US" dirty="0"/>
              <a:t>APHRIQA funds transitioned from UHIRP and ACIA</a:t>
            </a:r>
          </a:p>
          <a:p>
            <a:pPr lvl="2"/>
            <a:r>
              <a:rPr lang="en-US" dirty="0"/>
              <a:t>Pay-for-Performance</a:t>
            </a:r>
          </a:p>
          <a:p>
            <a:pPr lvl="2"/>
            <a:r>
              <a:rPr lang="en-US" dirty="0"/>
              <a:t>“Optional”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53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7E21-EBC4-E56F-D9BB-CE1BCEBC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4066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CHIRP- Payment Structure Updates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8FC4-DACB-3890-B9FF-D328BC88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0687"/>
            <a:ext cx="10740887" cy="5168347"/>
          </a:xfrm>
        </p:spPr>
        <p:txBody>
          <a:bodyPr>
            <a:normAutofit/>
          </a:bodyPr>
          <a:lstStyle/>
          <a:p>
            <a:r>
              <a:rPr lang="en-US" sz="3200" dirty="0"/>
              <a:t>Y4/SFY25 Components 1 &amp; 2</a:t>
            </a:r>
          </a:p>
          <a:p>
            <a:pPr lvl="1"/>
            <a:r>
              <a:rPr lang="en-US" sz="2800" dirty="0"/>
              <a:t>STAR and STAR+PLUS No Longer Have Identical Rates</a:t>
            </a:r>
          </a:p>
          <a:p>
            <a:pPr lvl="1"/>
            <a:r>
              <a:rPr lang="en-US" sz="2800" dirty="0"/>
              <a:t>Payments will be delayed until after December 1, 2024</a:t>
            </a:r>
          </a:p>
          <a:p>
            <a:pPr lvl="2"/>
            <a:r>
              <a:rPr lang="en-US" sz="2400" dirty="0"/>
              <a:t>MCO Contract Adjustments w/Adjusted Capitation Rates</a:t>
            </a:r>
          </a:p>
          <a:p>
            <a:r>
              <a:rPr lang="en-US" sz="3200" dirty="0"/>
              <a:t>Y5/SFY26 Proposed</a:t>
            </a:r>
          </a:p>
          <a:p>
            <a:pPr lvl="1"/>
            <a:r>
              <a:rPr lang="en-US" sz="2800" dirty="0"/>
              <a:t>Comp 2 will use aggregated ACR gap withing a class &amp; SDA</a:t>
            </a:r>
          </a:p>
          <a:p>
            <a:r>
              <a:rPr lang="en-US" sz="3200" dirty="0"/>
              <a:t>Y6/SFY27 Proposed </a:t>
            </a:r>
          </a:p>
          <a:p>
            <a:pPr lvl="1"/>
            <a:r>
              <a:rPr lang="en-US" sz="2800" dirty="0"/>
              <a:t>Comp 2 max payment not to exceed 95% of total </a:t>
            </a:r>
            <a:r>
              <a:rPr lang="en-US" sz="2800" dirty="0" err="1"/>
              <a:t>est</a:t>
            </a:r>
            <a:r>
              <a:rPr lang="en-US" sz="2800" dirty="0"/>
              <a:t> ACR UPL</a:t>
            </a:r>
          </a:p>
          <a:p>
            <a:r>
              <a:rPr lang="en-US" sz="3200" dirty="0"/>
              <a:t>Y7/SFY28 Proposed</a:t>
            </a:r>
          </a:p>
          <a:p>
            <a:pPr lvl="1"/>
            <a:r>
              <a:rPr lang="en-US" sz="2800" dirty="0"/>
              <a:t>Comp 3 max payment not to exceed 100% of total </a:t>
            </a:r>
            <a:r>
              <a:rPr lang="en-US" sz="2800" dirty="0" err="1"/>
              <a:t>est</a:t>
            </a:r>
            <a:r>
              <a:rPr lang="en-US" sz="2800" dirty="0"/>
              <a:t> ACR UPL</a:t>
            </a:r>
          </a:p>
          <a:p>
            <a:pPr lvl="1"/>
            <a:endParaRPr lang="en-US" sz="2800" dirty="0"/>
          </a:p>
          <a:p>
            <a:endParaRPr lang="en-US" sz="32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66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black list with blue text&#10;&#10;Description automatically generated with medium confidence">
            <a:extLst>
              <a:ext uri="{FF2B5EF4-FFF2-40B4-BE49-F238E27FC236}">
                <a16:creationId xmlns:a16="http://schemas.microsoft.com/office/drawing/2014/main" id="{F4404EF6-1DFE-5BBB-25DB-5A487559E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20218"/>
            <a:ext cx="9875520" cy="66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28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7E21-EBC4-E56F-D9BB-CE1BCEBC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CHIRP-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8FC4-DACB-3890-B9FF-D328BC88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75" y="1557196"/>
            <a:ext cx="11334939" cy="48436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Semi-Annual Reporting</a:t>
            </a:r>
          </a:p>
          <a:p>
            <a:pPr lvl="1"/>
            <a:r>
              <a:rPr lang="en-US" dirty="0"/>
              <a:t>Round 1 in October</a:t>
            </a:r>
          </a:p>
          <a:p>
            <a:pPr lvl="2"/>
            <a:r>
              <a:rPr lang="en-US" dirty="0"/>
              <a:t>Starting SFY25, </a:t>
            </a:r>
            <a:r>
              <a:rPr lang="en-US" b="1" dirty="0">
                <a:solidFill>
                  <a:srgbClr val="FF0000"/>
                </a:solidFill>
              </a:rPr>
              <a:t>October reporting will ONLY be over structure measures for rural hospitals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Required </a:t>
            </a:r>
            <a:r>
              <a:rPr lang="en-US" dirty="0" err="1"/>
              <a:t>iamonline</a:t>
            </a:r>
            <a:r>
              <a:rPr lang="en-US" dirty="0"/>
              <a:t> portal access.</a:t>
            </a:r>
          </a:p>
          <a:p>
            <a:pPr lvl="1"/>
            <a:r>
              <a:rPr lang="en-US" dirty="0"/>
              <a:t>Round 2 in April</a:t>
            </a:r>
          </a:p>
          <a:p>
            <a:pPr lvl="2"/>
            <a:r>
              <a:rPr lang="en-US" dirty="0"/>
              <a:t>April reporting will be for data measures; performance year </a:t>
            </a:r>
            <a:r>
              <a:rPr lang="en-US" b="1" dirty="0"/>
              <a:t>data only reported once a year</a:t>
            </a:r>
          </a:p>
          <a:p>
            <a:r>
              <a:rPr lang="en-US" dirty="0"/>
              <a:t>April 2025- Data Measures (Process &amp; Outcome Measures)</a:t>
            </a:r>
          </a:p>
          <a:p>
            <a:pPr lvl="1"/>
            <a:r>
              <a:rPr lang="en-US" dirty="0"/>
              <a:t>Must be able to differentiate different types of Medicaid.</a:t>
            </a:r>
          </a:p>
          <a:p>
            <a:pPr lvl="1"/>
            <a:r>
              <a:rPr lang="en-US" dirty="0"/>
              <a:t>Measures for Components 1 &amp; 2 must report CY2024 data.</a:t>
            </a:r>
          </a:p>
          <a:p>
            <a:pPr lvl="1"/>
            <a:r>
              <a:rPr lang="en-US" dirty="0"/>
              <a:t>Must CLOSELY adhere to measures specifications.</a:t>
            </a:r>
          </a:p>
          <a:p>
            <a:pPr lvl="1"/>
            <a:r>
              <a:rPr lang="en-US" dirty="0"/>
              <a:t>Some changes to existing measures.</a:t>
            </a:r>
          </a:p>
        </p:txBody>
      </p:sp>
    </p:spTree>
    <p:extLst>
      <p:ext uri="{BB962C8B-B14F-4D97-AF65-F5344CB8AC3E}">
        <p14:creationId xmlns:p14="http://schemas.microsoft.com/office/powerpoint/2010/main" val="1931648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7E21-EBC4-E56F-D9BB-CE1BCEBC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CHIRP- Reporting Measure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8FC4-DACB-3890-B9FF-D328BC88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30" y="1517440"/>
            <a:ext cx="11334939" cy="4843603"/>
          </a:xfrm>
        </p:spPr>
        <p:txBody>
          <a:bodyPr>
            <a:normAutofit/>
          </a:bodyPr>
          <a:lstStyle/>
          <a:p>
            <a:r>
              <a:rPr lang="en-US" dirty="0"/>
              <a:t>Component 1- No major changes to process measure </a:t>
            </a:r>
            <a:r>
              <a:rPr lang="en-US" sz="2000" dirty="0"/>
              <a:t>(Gold Standard Med Rec)</a:t>
            </a:r>
          </a:p>
          <a:p>
            <a:r>
              <a:rPr lang="en-US" dirty="0"/>
              <a:t>Component 2- Tobacco Use:  Screening &amp; Cessation Intervention </a:t>
            </a:r>
            <a:r>
              <a:rPr lang="en-US" sz="2000" dirty="0"/>
              <a:t>(C2-104)</a:t>
            </a:r>
          </a:p>
          <a:p>
            <a:pPr lvl="1"/>
            <a:r>
              <a:rPr lang="en-US" dirty="0"/>
              <a:t>New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Age change from 18 years and older to </a:t>
            </a:r>
            <a:r>
              <a:rPr lang="en-US" b="1" u="sng" dirty="0">
                <a:solidFill>
                  <a:srgbClr val="FF0000"/>
                </a:solidFill>
              </a:rPr>
              <a:t>12 years and older </a:t>
            </a:r>
            <a:r>
              <a:rPr lang="en-US" b="1" dirty="0">
                <a:solidFill>
                  <a:srgbClr val="FF0000"/>
                </a:solidFill>
              </a:rPr>
              <a:t>as of 1/1/2024.</a:t>
            </a:r>
          </a:p>
          <a:p>
            <a:pPr lvl="1"/>
            <a:r>
              <a:rPr lang="en-US" dirty="0"/>
              <a:t>Key Elements</a:t>
            </a:r>
          </a:p>
          <a:p>
            <a:pPr lvl="2"/>
            <a:r>
              <a:rPr lang="en-US" dirty="0"/>
              <a:t>No exclusions for medical reason for not screening; only exclusion is Hospice.</a:t>
            </a:r>
          </a:p>
          <a:p>
            <a:pPr lvl="2"/>
            <a:r>
              <a:rPr lang="en-US" dirty="0"/>
              <a:t>Use most recent screening of CY2024.</a:t>
            </a:r>
          </a:p>
          <a:p>
            <a:pPr lvl="2"/>
            <a:r>
              <a:rPr lang="en-US" dirty="0"/>
              <a:t>Screen for any tobacco use; not just “smoking”.  Include e-cigs, vape</a:t>
            </a:r>
          </a:p>
          <a:p>
            <a:pPr lvl="2"/>
            <a:r>
              <a:rPr lang="en-US" dirty="0"/>
              <a:t>Counseling/pharmacotherapy can occur 7/1/2023- 12/31/2024.</a:t>
            </a:r>
          </a:p>
          <a:p>
            <a:pPr lvl="2"/>
            <a:r>
              <a:rPr lang="en-US" b="1" dirty="0"/>
              <a:t>Numerator MET</a:t>
            </a:r>
            <a:r>
              <a:rPr lang="en-US" dirty="0"/>
              <a:t>= Patients who were screened as non-tobacco users AND tobacco users who received counseling/pharmacotherapy during the needed timeframe.</a:t>
            </a:r>
          </a:p>
          <a:p>
            <a:pPr lvl="3"/>
            <a:r>
              <a:rPr lang="en-US" b="1" dirty="0"/>
              <a:t>NOT MET</a:t>
            </a:r>
            <a:r>
              <a:rPr lang="en-US" dirty="0"/>
              <a:t>= Patients who were not screened during CY2024 AND tobacco users who were not given counseling/pharmacotherapy during the needed timeframe.</a:t>
            </a:r>
          </a:p>
        </p:txBody>
      </p:sp>
    </p:spTree>
    <p:extLst>
      <p:ext uri="{BB962C8B-B14F-4D97-AF65-F5344CB8AC3E}">
        <p14:creationId xmlns:p14="http://schemas.microsoft.com/office/powerpoint/2010/main" val="399312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7E21-EBC4-E56F-D9BB-CE1BCEBC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75" y="365126"/>
            <a:ext cx="11159577" cy="926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CHIRP- </a:t>
            </a:r>
            <a:r>
              <a:rPr lang="en-US" sz="4000" dirty="0"/>
              <a:t>Reporting Measure Updates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8FC4-DACB-3890-B9FF-D328BC88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441174"/>
            <a:ext cx="10614992" cy="5227983"/>
          </a:xfrm>
        </p:spPr>
        <p:txBody>
          <a:bodyPr>
            <a:normAutofit fontScale="92500"/>
          </a:bodyPr>
          <a:lstStyle/>
          <a:p>
            <a:r>
              <a:rPr lang="en-US" dirty="0"/>
              <a:t>Component 2- Depression Screening &amp; Follow-Up Plan </a:t>
            </a:r>
            <a:r>
              <a:rPr lang="en-US" sz="2400" dirty="0"/>
              <a:t>(C2-115)</a:t>
            </a:r>
          </a:p>
          <a:p>
            <a:pPr lvl="1"/>
            <a:r>
              <a:rPr lang="en-US" dirty="0"/>
              <a:t>New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No exclusion for previous depression dx; keep exclusion for previous bipolar dx.</a:t>
            </a:r>
          </a:p>
          <a:p>
            <a:pPr lvl="1"/>
            <a:r>
              <a:rPr lang="en-US" dirty="0"/>
              <a:t>Key Elements</a:t>
            </a:r>
          </a:p>
          <a:p>
            <a:pPr lvl="2"/>
            <a:r>
              <a:rPr lang="en-US" dirty="0"/>
              <a:t>Patients 12 years and older as of 1/1/2024.</a:t>
            </a:r>
          </a:p>
          <a:p>
            <a:pPr lvl="2"/>
            <a:r>
              <a:rPr lang="en-US" dirty="0"/>
              <a:t>Exclude patient refusals &amp; patients w/ documented reason not to screen</a:t>
            </a:r>
          </a:p>
          <a:p>
            <a:pPr lvl="2"/>
            <a:r>
              <a:rPr lang="en-US" dirty="0"/>
              <a:t>Screening tool must be age-appropriate, validated tool (w/ tool name documented).</a:t>
            </a:r>
          </a:p>
          <a:p>
            <a:pPr lvl="2"/>
            <a:r>
              <a:rPr lang="en-US" b="1" dirty="0"/>
              <a:t>Numerator Met</a:t>
            </a:r>
            <a:r>
              <a:rPr lang="en-US" dirty="0"/>
              <a:t>= Patients aged 12 years and older screened on date of encounter (or up to 14 days prior) using an </a:t>
            </a:r>
            <a:r>
              <a:rPr lang="en-US" b="1" dirty="0"/>
              <a:t>age-appropriate standardized tool</a:t>
            </a:r>
            <a:r>
              <a:rPr lang="en-US" dirty="0"/>
              <a:t>, </a:t>
            </a:r>
            <a:r>
              <a:rPr lang="en-US" b="1" dirty="0"/>
              <a:t>AND</a:t>
            </a:r>
            <a:r>
              <a:rPr lang="en-US" dirty="0"/>
              <a:t> who received a documented follow-up plan within 2 days after the encounter if positive for depression.</a:t>
            </a:r>
          </a:p>
          <a:p>
            <a:pPr lvl="3"/>
            <a:r>
              <a:rPr lang="en-US" dirty="0"/>
              <a:t>Follow-up plan MUST be discussed w/ patient at time of encounter. </a:t>
            </a:r>
          </a:p>
          <a:p>
            <a:pPr lvl="3"/>
            <a:r>
              <a:rPr lang="en-US" dirty="0"/>
              <a:t>Suicide risk assessment or repeated screenings do NOT count as follow-up plans.</a:t>
            </a:r>
          </a:p>
          <a:p>
            <a:pPr lvl="3"/>
            <a:r>
              <a:rPr lang="en-US" dirty="0"/>
              <a:t>Follow-up plans may include referrals, behavioral health evaluations, pharmacotherapy, psychotherapy, etc.</a:t>
            </a:r>
          </a:p>
          <a:p>
            <a:pPr lvl="3"/>
            <a:r>
              <a:rPr lang="en-US" b="1" dirty="0"/>
              <a:t>NOT MET= </a:t>
            </a:r>
            <a:r>
              <a:rPr lang="en-US" dirty="0"/>
              <a:t>Patients who were not screened during CY2024 and patients who were + for depression but did not have a follow-up plan.</a:t>
            </a:r>
          </a:p>
        </p:txBody>
      </p:sp>
    </p:spTree>
    <p:extLst>
      <p:ext uri="{BB962C8B-B14F-4D97-AF65-F5344CB8AC3E}">
        <p14:creationId xmlns:p14="http://schemas.microsoft.com/office/powerpoint/2010/main" val="3238112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7E21-EBC4-E56F-D9BB-CE1BCEBC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3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RAPPS- Program Structure Y4/SFY25</a:t>
            </a:r>
            <a:br>
              <a:rPr lang="en-US" dirty="0"/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8FC4-DACB-3890-B9FF-D328BC88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928" y="1588883"/>
            <a:ext cx="10515600" cy="4866781"/>
          </a:xfrm>
        </p:spPr>
        <p:txBody>
          <a:bodyPr>
            <a:normAutofit/>
          </a:bodyPr>
          <a:lstStyle/>
          <a:p>
            <a:r>
              <a:rPr lang="en-US" dirty="0"/>
              <a:t>Payment on Medicaid Managed Care</a:t>
            </a:r>
            <a:r>
              <a:rPr lang="en-US" sz="2400" dirty="0"/>
              <a:t> </a:t>
            </a:r>
            <a:r>
              <a:rPr lang="en-US" sz="2200" dirty="0"/>
              <a:t>(STAR, STAR+PLUS, &amp; STAR Kids)</a:t>
            </a:r>
          </a:p>
          <a:p>
            <a:r>
              <a:rPr lang="en-US" dirty="0"/>
              <a:t>SFY24 Had 2 Components</a:t>
            </a:r>
          </a:p>
          <a:p>
            <a:pPr lvl="1"/>
            <a:r>
              <a:rPr lang="en-US" dirty="0"/>
              <a:t>Component 1- 75% of Program Funding</a:t>
            </a:r>
          </a:p>
          <a:p>
            <a:pPr lvl="2"/>
            <a:r>
              <a:rPr lang="en-US" dirty="0"/>
              <a:t>Paid by increase in PMPM MCO payments</a:t>
            </a:r>
          </a:p>
          <a:p>
            <a:pPr lvl="1"/>
            <a:r>
              <a:rPr lang="en-US" dirty="0"/>
              <a:t>Component 2- 25% of Program Funding</a:t>
            </a:r>
          </a:p>
          <a:p>
            <a:pPr lvl="2"/>
            <a:r>
              <a:rPr lang="en-US" dirty="0"/>
              <a:t>Paid by rate enhancement on select CPT codes (preventive care and services to manage chronic conditions)</a:t>
            </a:r>
          </a:p>
          <a:p>
            <a:r>
              <a:rPr lang="en-US" dirty="0"/>
              <a:t>SFY25 Has 1 Component</a:t>
            </a:r>
          </a:p>
          <a:p>
            <a:pPr lvl="2"/>
            <a:r>
              <a:rPr lang="en-US" dirty="0"/>
              <a:t>Paid by monthly lump sum based on monthly scorecard (</a:t>
            </a:r>
            <a:r>
              <a:rPr lang="en-US" b="1" dirty="0"/>
              <a:t>no more rate enhancements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Same measures as SFY24, combined into 1 component</a:t>
            </a:r>
          </a:p>
        </p:txBody>
      </p:sp>
    </p:spTree>
    <p:extLst>
      <p:ext uri="{BB962C8B-B14F-4D97-AF65-F5344CB8AC3E}">
        <p14:creationId xmlns:p14="http://schemas.microsoft.com/office/powerpoint/2010/main" val="4122766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7E21-EBC4-E56F-D9BB-CE1BCEBC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RAPPS-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8FC4-DACB-3890-B9FF-D328BC88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22872" cy="4428464"/>
          </a:xfrm>
        </p:spPr>
        <p:txBody>
          <a:bodyPr>
            <a:normAutofit/>
          </a:bodyPr>
          <a:lstStyle/>
          <a:p>
            <a:r>
              <a:rPr lang="en-US" dirty="0"/>
              <a:t>Semi-Annual Reporting</a:t>
            </a:r>
          </a:p>
          <a:p>
            <a:pPr lvl="1"/>
            <a:r>
              <a:rPr lang="en-US" dirty="0"/>
              <a:t>Round 1 in October</a:t>
            </a:r>
          </a:p>
          <a:p>
            <a:pPr lvl="2"/>
            <a:r>
              <a:rPr lang="en-US" dirty="0"/>
              <a:t>Starting SFY25 </a:t>
            </a:r>
            <a:r>
              <a:rPr lang="en-US" b="1" dirty="0">
                <a:solidFill>
                  <a:srgbClr val="FF0000"/>
                </a:solidFill>
              </a:rPr>
              <a:t>October reporting will ONLY be over structure measures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Required </a:t>
            </a:r>
            <a:r>
              <a:rPr lang="en-US" dirty="0" err="1"/>
              <a:t>iamonline</a:t>
            </a:r>
            <a:r>
              <a:rPr lang="en-US" dirty="0"/>
              <a:t> portal access.</a:t>
            </a:r>
          </a:p>
          <a:p>
            <a:pPr lvl="1"/>
            <a:r>
              <a:rPr lang="en-US" dirty="0"/>
              <a:t>Round 2 in April</a:t>
            </a:r>
          </a:p>
          <a:p>
            <a:pPr lvl="2"/>
            <a:r>
              <a:rPr lang="en-US" dirty="0"/>
              <a:t>April reporting will be for data measures; </a:t>
            </a:r>
            <a:r>
              <a:rPr lang="en-US" b="1" dirty="0"/>
              <a:t>data only reported once a year</a:t>
            </a:r>
          </a:p>
          <a:p>
            <a:r>
              <a:rPr lang="en-US" dirty="0"/>
              <a:t>April 2025- Data Measures (Process &amp; Outcome Measures)</a:t>
            </a:r>
          </a:p>
          <a:p>
            <a:pPr lvl="1"/>
            <a:r>
              <a:rPr lang="en-US" dirty="0"/>
              <a:t>Must be able to differentiate different types of Medicaid.</a:t>
            </a:r>
          </a:p>
          <a:p>
            <a:pPr lvl="1"/>
            <a:r>
              <a:rPr lang="en-US" dirty="0"/>
              <a:t>Measures must report CY2024 data.</a:t>
            </a:r>
          </a:p>
          <a:p>
            <a:pPr lvl="1"/>
            <a:r>
              <a:rPr lang="en-US" dirty="0"/>
              <a:t>Must CLOSELY adhere to measures specifications.</a:t>
            </a:r>
          </a:p>
          <a:p>
            <a:pPr lvl="2"/>
            <a:r>
              <a:rPr lang="en-US" dirty="0"/>
              <a:t>Only 1 measure w/ major updates (flu measure)</a:t>
            </a:r>
          </a:p>
        </p:txBody>
      </p:sp>
    </p:spTree>
    <p:extLst>
      <p:ext uri="{BB962C8B-B14F-4D97-AF65-F5344CB8AC3E}">
        <p14:creationId xmlns:p14="http://schemas.microsoft.com/office/powerpoint/2010/main" val="406879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84754E"/>
                </a:solidFill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838200" y="1484589"/>
            <a:ext cx="10515600" cy="45322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PalatinoLinotype-Roman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Risk Assessment/Mitigation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Supplemental Funding/Directed Payment Programs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Regulatory Reporting Updates/Considerations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566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7E21-EBC4-E56F-D9BB-CE1BCEBC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RAPPS- Reporting Measure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8FC4-DACB-3890-B9FF-D328BC88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30" y="1517440"/>
            <a:ext cx="11334939" cy="4843603"/>
          </a:xfrm>
        </p:spPr>
        <p:txBody>
          <a:bodyPr>
            <a:normAutofit/>
          </a:bodyPr>
          <a:lstStyle/>
          <a:p>
            <a:r>
              <a:rPr lang="en-US" dirty="0"/>
              <a:t>Influenza Immunization </a:t>
            </a:r>
            <a:r>
              <a:rPr lang="en-US" sz="2000" dirty="0"/>
              <a:t>(R1-103)</a:t>
            </a:r>
          </a:p>
          <a:p>
            <a:pPr lvl="1"/>
            <a:r>
              <a:rPr lang="en-US" dirty="0"/>
              <a:t>New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No exclusion for anaphylaxis; only exclusion is Hospice.</a:t>
            </a:r>
          </a:p>
          <a:p>
            <a:pPr lvl="1"/>
            <a:r>
              <a:rPr lang="en-US" dirty="0"/>
              <a:t>Possibly New, NOT Confirmed on HHSC Sites</a:t>
            </a:r>
          </a:p>
          <a:p>
            <a:pPr lvl="2"/>
            <a:r>
              <a:rPr lang="en-US" dirty="0"/>
              <a:t>Denominator Inclusion has been </a:t>
            </a:r>
            <a:r>
              <a:rPr lang="en-US" b="1" dirty="0"/>
              <a:t>patients aged 6 months and older as of 1/1/24 </a:t>
            </a:r>
            <a:r>
              <a:rPr lang="en-US" dirty="0"/>
              <a:t>who were seen for a </a:t>
            </a:r>
            <a:r>
              <a:rPr lang="en-US" b="1" dirty="0"/>
              <a:t>visit October 1, 2023- March 31, 2024</a:t>
            </a:r>
            <a:r>
              <a:rPr lang="en-US" dirty="0"/>
              <a:t>.</a:t>
            </a:r>
          </a:p>
          <a:p>
            <a:pPr lvl="3"/>
            <a:r>
              <a:rPr lang="en-US" b="1" dirty="0">
                <a:solidFill>
                  <a:srgbClr val="FF0000"/>
                </a:solidFill>
              </a:rPr>
              <a:t>HHSC has indicated they intend to ALSO require the patient to have had a visit during CY2024 to first fit RAPPS Attributed Population.  </a:t>
            </a:r>
            <a:r>
              <a:rPr lang="en-US" b="1" dirty="0"/>
              <a:t>This has NOT been published.</a:t>
            </a:r>
          </a:p>
          <a:p>
            <a:pPr lvl="1"/>
            <a:r>
              <a:rPr lang="en-US" dirty="0"/>
              <a:t>Key Elements</a:t>
            </a:r>
          </a:p>
          <a:p>
            <a:pPr lvl="2"/>
            <a:r>
              <a:rPr lang="en-US" dirty="0"/>
              <a:t>Patient attestations to receiving the immunization count as MET.</a:t>
            </a:r>
          </a:p>
          <a:p>
            <a:pPr lvl="2"/>
            <a:r>
              <a:rPr lang="en-US" b="1" dirty="0"/>
              <a:t>Numerator MET</a:t>
            </a:r>
            <a:r>
              <a:rPr lang="en-US" dirty="0"/>
              <a:t>= Patients who received the influenza immunization OR who reported previous receipt of the immunization July 1, 2023- June 30, 2024.</a:t>
            </a:r>
          </a:p>
          <a:p>
            <a:pPr lvl="3"/>
            <a:r>
              <a:rPr lang="en-US" b="1" dirty="0"/>
              <a:t>NOT MET</a:t>
            </a:r>
            <a:r>
              <a:rPr lang="en-US" dirty="0"/>
              <a:t>= Patients who were not screened during CY2024 AND patients who did not receive a flu shot during the needed timeframe.</a:t>
            </a:r>
          </a:p>
        </p:txBody>
      </p:sp>
    </p:spTree>
    <p:extLst>
      <p:ext uri="{BB962C8B-B14F-4D97-AF65-F5344CB8AC3E}">
        <p14:creationId xmlns:p14="http://schemas.microsoft.com/office/powerpoint/2010/main" val="2508059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40E86-C598-F47D-4554-A1EFBEB11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486" y="796705"/>
            <a:ext cx="9670442" cy="538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53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7955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84754E"/>
                </a:solidFill>
              </a:rPr>
              <a:t>CHIRP &amp; RAPPS Reporting- HHSC Reviews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838200" y="1106424"/>
            <a:ext cx="10515600" cy="5614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SFY24 Round 1 October Reporting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CHIRP out of 391 providers: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221 Data Quality Concern flags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RAPPS out of 181 providers: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117 Data Quality Concern flags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 Quality Concern Flags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Numerator and denominator descriptions; MUST be very specific in detailing data steps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Payer issues; Medicaid Managed Care is not being properly identified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Measure specifications are not being strictly followed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Randomness of sample must be detailed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SFY24 Round 2 April Reporting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CHIRP out of 391 providers: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23 providers had 32 metrics NOT MET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Conditions of Participation;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POTENTIAL RECOUPMENT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105 providers had 132 Data Quality Concern flags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RAPPS out of 181 providers: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16 providers had 18 metrics NOT MET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Conditions of Participation;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POTENTIAL RECOUPMENT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91 providers had 103 Data Quality Concern flags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081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5D87-5639-10E3-F6AD-0ADE6A84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177"/>
            <a:ext cx="10515600" cy="13350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A59367"/>
                </a:solidFill>
              </a:rPr>
              <a:t>QIPP- Eligibility Rule Changes</a:t>
            </a:r>
            <a:br>
              <a:rPr lang="en-US" dirty="0">
                <a:solidFill>
                  <a:srgbClr val="A59367"/>
                </a:solidFill>
              </a:rPr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29B2-DB27-97C3-872D-E0F76A70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992623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>
                <a:solidFill>
                  <a:schemeClr val="tx1"/>
                </a:solidFill>
              </a:rPr>
              <a:t>NSGO nursing facilities must be in same county or county contiguous to NSGO owner, </a:t>
            </a:r>
            <a:r>
              <a:rPr lang="en-US" sz="5100" b="1" dirty="0">
                <a:solidFill>
                  <a:schemeClr val="tx1"/>
                </a:solidFill>
              </a:rPr>
              <a:t>if no Active Partnership</a:t>
            </a:r>
            <a:r>
              <a:rPr lang="en-US" sz="51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5100" dirty="0">
                <a:solidFill>
                  <a:schemeClr val="tx1"/>
                </a:solidFill>
              </a:rPr>
              <a:t>CHOW Rule Changes</a:t>
            </a:r>
          </a:p>
          <a:p>
            <a:pPr lvl="1">
              <a:lnSpc>
                <a:spcPct val="120000"/>
              </a:lnSpc>
            </a:pPr>
            <a:r>
              <a:rPr lang="en-US" sz="4200" dirty="0">
                <a:solidFill>
                  <a:schemeClr val="tx1"/>
                </a:solidFill>
              </a:rPr>
              <a:t>Active Partnerships must begin 9 months prior to enrollment Y9/SFY26.</a:t>
            </a:r>
          </a:p>
          <a:p>
            <a:pPr lvl="2">
              <a:lnSpc>
                <a:spcPct val="120000"/>
              </a:lnSpc>
            </a:pPr>
            <a:r>
              <a:rPr lang="en-US" sz="3800" dirty="0">
                <a:solidFill>
                  <a:schemeClr val="tx1"/>
                </a:solidFill>
              </a:rPr>
              <a:t>2 months prior to enrollment for Y8/SFY25</a:t>
            </a:r>
          </a:p>
          <a:p>
            <a:pPr lvl="1">
              <a:lnSpc>
                <a:spcPct val="120000"/>
              </a:lnSpc>
            </a:pPr>
            <a:r>
              <a:rPr lang="en-US" sz="4200" dirty="0">
                <a:solidFill>
                  <a:schemeClr val="tx1"/>
                </a:solidFill>
              </a:rPr>
              <a:t>If Active Partnership was NOT started by June 2024, NF would </a:t>
            </a:r>
            <a:r>
              <a:rPr lang="en-US" sz="4200" b="1" u="sng" dirty="0">
                <a:solidFill>
                  <a:schemeClr val="tx1"/>
                </a:solidFill>
              </a:rPr>
              <a:t>not</a:t>
            </a:r>
            <a:r>
              <a:rPr lang="en-US" sz="4200" dirty="0">
                <a:solidFill>
                  <a:schemeClr val="tx1"/>
                </a:solidFill>
              </a:rPr>
              <a:t> be eligible to continue for QIPP Y8/SFY25 OR Y9/SFY26. </a:t>
            </a:r>
          </a:p>
          <a:p>
            <a:pPr lvl="2">
              <a:lnSpc>
                <a:spcPct val="120000"/>
              </a:lnSpc>
            </a:pPr>
            <a:r>
              <a:rPr lang="en-US" sz="3800" dirty="0">
                <a:solidFill>
                  <a:schemeClr val="tx1"/>
                </a:solidFill>
              </a:rPr>
              <a:t>Eligibility would resume in Y10/SFY27.</a:t>
            </a: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Must serve patients with STAR+PLUS Medicaid Managed Ca</a:t>
            </a:r>
          </a:p>
        </p:txBody>
      </p:sp>
    </p:spTree>
    <p:extLst>
      <p:ext uri="{BB962C8B-B14F-4D97-AF65-F5344CB8AC3E}">
        <p14:creationId xmlns:p14="http://schemas.microsoft.com/office/powerpoint/2010/main" val="2560748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5D87-5639-10E3-F6AD-0ADE6A84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177"/>
            <a:ext cx="10515600" cy="13350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A59367"/>
                </a:solidFill>
              </a:rPr>
              <a:t>QIPP- Y8/SFY25 Funding Rule Changes</a:t>
            </a:r>
            <a:br>
              <a:rPr lang="en-US" dirty="0">
                <a:solidFill>
                  <a:srgbClr val="A59367"/>
                </a:solidFill>
              </a:rPr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29B2-DB27-97C3-872D-E0F76A70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517152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Funds for ALL components will be distributed quarterly based on performance.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Quarter 1 metric achievement started with July 2024 MDS submissions,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Except Component 2, which is based on actual staffing hours PPD.</a:t>
            </a:r>
          </a:p>
          <a:p>
            <a:r>
              <a:rPr lang="en-US" dirty="0">
                <a:solidFill>
                  <a:schemeClr val="tx1"/>
                </a:solidFill>
              </a:rPr>
              <a:t>Estimated Quarterly Payment Dates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Quarter HHSC shows 2/24/2025, but may be delayed until March/April 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8-10 Months After R1 IGT Submission 6/5/2024, and 2-4 Months After R2 IGT Submission- Anticipated 12/4/24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Next IGT Submission Due 4 Months Later (Y9/SFY26 R1)- Anticipated June 2025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Quarter 5/21/2025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Quarter 8/21/2025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Quarter 11/24/2025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Y8/SFY25 Component 1 Achievement will </a:t>
            </a:r>
            <a:r>
              <a:rPr lang="en-US" b="1" u="sng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fully cover IGT.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Will require additional component achievement to cover IGT shortfalls</a:t>
            </a:r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STAR+PLUS Medicaid Managed Ca</a:t>
            </a:r>
          </a:p>
        </p:txBody>
      </p:sp>
    </p:spTree>
    <p:extLst>
      <p:ext uri="{BB962C8B-B14F-4D97-AF65-F5344CB8AC3E}">
        <p14:creationId xmlns:p14="http://schemas.microsoft.com/office/powerpoint/2010/main" val="2383099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5D87-5639-10E3-F6AD-0ADE6A84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57" y="265177"/>
            <a:ext cx="11427639" cy="13350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A59367"/>
                </a:solidFill>
              </a:rPr>
              <a:t>QIPP- Y8/SFY25 Funding Rule </a:t>
            </a:r>
            <a:r>
              <a:rPr lang="en-US" sz="4000" dirty="0">
                <a:solidFill>
                  <a:srgbClr val="A59367"/>
                </a:solidFill>
              </a:rPr>
              <a:t>Changes (cont’d)</a:t>
            </a:r>
            <a:br>
              <a:rPr lang="en-US" dirty="0">
                <a:solidFill>
                  <a:srgbClr val="A59367"/>
                </a:solidFill>
              </a:rPr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29B2-DB27-97C3-872D-E0F76A70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2" y="1421296"/>
            <a:ext cx="11151704" cy="481054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Undispersed Funds- Now contingent upon 16 hours of unduplicated RN coverage for 90% of the days of the month.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If 1 month is missed, the Quarter is ineligible to receive Undispersed Funds (&amp; potentially the full Year 8).</a:t>
            </a: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32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Management Agreement Amendments May Be Needed</a:t>
            </a:r>
          </a:p>
          <a:p>
            <a:pPr lvl="1"/>
            <a:r>
              <a:rPr lang="en-US" sz="30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NF must meet at least 1 metric in Component 1 per Quarter</a:t>
            </a:r>
          </a:p>
          <a:p>
            <a:pPr lvl="1"/>
            <a:r>
              <a:rPr lang="en-US" sz="30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If all Components are not sufficient to reimburse Operator’s IGT for PY</a:t>
            </a:r>
          </a:p>
          <a:p>
            <a:pPr lvl="2"/>
            <a:r>
              <a:rPr lang="en-US" sz="28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Unreimbursed IGT may be deemed by Operator as a fee payable to Operator by Manager</a:t>
            </a:r>
            <a:r>
              <a:rPr lang="en-US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 with 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AR+PLUS Medicaid Managed Ca</a:t>
            </a:r>
          </a:p>
        </p:txBody>
      </p:sp>
    </p:spTree>
    <p:extLst>
      <p:ext uri="{BB962C8B-B14F-4D97-AF65-F5344CB8AC3E}">
        <p14:creationId xmlns:p14="http://schemas.microsoft.com/office/powerpoint/2010/main" val="2412523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5D87-5639-10E3-F6AD-0ADE6A84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A59367"/>
                </a:solidFill>
              </a:rPr>
              <a:t>QIPP- Y8/SFY25 Program 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29B2-DB27-97C3-872D-E0F76A70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1" y="1774479"/>
            <a:ext cx="11299371" cy="461726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4 Components (</a:t>
            </a:r>
            <a:r>
              <a:rPr lang="en-US" b="1" dirty="0">
                <a:solidFill>
                  <a:schemeClr val="tx1"/>
                </a:solidFill>
              </a:rPr>
              <a:t>All Pay for Performance</a:t>
            </a:r>
            <a:r>
              <a:rPr lang="en-US" dirty="0">
                <a:solidFill>
                  <a:schemeClr val="tx1"/>
                </a:solidFill>
              </a:rPr>
              <a:t>):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Component 1- 44% of program funds- Hospital Partner Minimum Data Set (MDS) Quality Measures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Must meet targets in at least 2 of 5 metrics to earn 100% of eligible component funds.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Achievement in only 1 target will earn 90%.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Component 2- 20% of program funds- Workforce Development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Must meet targets in at least 2 of 3 metrics to earn 100% of eligible component funds.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Achievement in only 1 target will earn 70%.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Component 3- 20% of program funds- TX Priority MDS Quality Measures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3 equally weighted metrics.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Must meet targets in all 3 metrics to earn 100% of eligible component funds.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Component 4- 16% of program funds- Resident Focus MDS Quality Measures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2 equally weighted metrics.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Must meet targets in both metrics to earn 100% of eligible component funds.</a:t>
            </a:r>
          </a:p>
        </p:txBody>
      </p:sp>
    </p:spTree>
    <p:extLst>
      <p:ext uri="{BB962C8B-B14F-4D97-AF65-F5344CB8AC3E}">
        <p14:creationId xmlns:p14="http://schemas.microsoft.com/office/powerpoint/2010/main" val="3835100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5D87-5639-10E3-F6AD-0ADE6A84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959"/>
            <a:ext cx="10515600" cy="726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A59367"/>
                </a:solidFill>
              </a:rPr>
              <a:t>QIPP- Reporting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29B2-DB27-97C3-872D-E0F76A70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13791"/>
            <a:ext cx="10679349" cy="547409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Currently a QIPP Reporting Portal</a:t>
            </a:r>
          </a:p>
          <a:p>
            <a:r>
              <a:rPr lang="en-US" sz="2400" dirty="0">
                <a:solidFill>
                  <a:schemeClr val="tx1"/>
                </a:solidFill>
              </a:rPr>
              <a:t>SFY25 Will </a:t>
            </a:r>
            <a:r>
              <a:rPr lang="en-US" sz="2400" b="1" dirty="0">
                <a:solidFill>
                  <a:schemeClr val="tx1"/>
                </a:solidFill>
              </a:rPr>
              <a:t>NOT</a:t>
            </a:r>
            <a:r>
              <a:rPr lang="en-US" sz="2400" dirty="0">
                <a:solidFill>
                  <a:schemeClr val="tx1"/>
                </a:solidFill>
              </a:rPr>
              <a:t> Require NFs to Report Data or Documentation to HHSC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Previously monthly reporting &amp; PIP updates.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NFs report MDS assessment data to CMS.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Quarterly performance will be based on Public Use Files published by CMS.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Metrics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C4D30-2728-363E-4E40-6E40C51D6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479" y="3425362"/>
            <a:ext cx="8221222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76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5D87-5639-10E3-F6AD-0ADE6A84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A59367"/>
                </a:solidFill>
              </a:rPr>
              <a:t>QIPP- Reporting (cont’d)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275CA4-7795-8703-FDAF-23066FA69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80150" y="1690688"/>
            <a:ext cx="8713228" cy="4602269"/>
          </a:xfrm>
        </p:spPr>
      </p:pic>
    </p:spTree>
    <p:extLst>
      <p:ext uri="{BB962C8B-B14F-4D97-AF65-F5344CB8AC3E}">
        <p14:creationId xmlns:p14="http://schemas.microsoft.com/office/powerpoint/2010/main" val="1593395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7E21-EBC4-E56F-D9BB-CE1BCEBC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36"/>
            <a:ext cx="10515600" cy="1004934"/>
          </a:xfrm>
        </p:spPr>
        <p:txBody>
          <a:bodyPr/>
          <a:lstStyle/>
          <a:p>
            <a:pPr algn="ctr"/>
            <a:r>
              <a:rPr lang="en-US" dirty="0"/>
              <a:t>ATLIS- 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8FC4-DACB-3890-B9FF-D328BC88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792"/>
            <a:ext cx="10515600" cy="4152391"/>
          </a:xfrm>
        </p:spPr>
        <p:txBody>
          <a:bodyPr>
            <a:normAutofit/>
          </a:bodyPr>
          <a:lstStyle/>
          <a:p>
            <a:r>
              <a:rPr lang="en-US" dirty="0"/>
              <a:t>Not Yet Fully Approved</a:t>
            </a:r>
          </a:p>
          <a:p>
            <a:pPr lvl="1"/>
            <a:r>
              <a:rPr lang="en-US" dirty="0"/>
              <a:t>PY1 Scheduled to begin September 1, 2024</a:t>
            </a:r>
          </a:p>
          <a:p>
            <a:pPr lvl="1"/>
            <a:r>
              <a:rPr lang="en-US" dirty="0"/>
              <a:t>To be released in a limited scale for SFY2025</a:t>
            </a:r>
          </a:p>
          <a:p>
            <a:pPr lvl="2"/>
            <a:r>
              <a:rPr lang="en-US" dirty="0"/>
              <a:t>Limited Managed Care Service Areas and Products</a:t>
            </a:r>
          </a:p>
          <a:p>
            <a:pPr lvl="3"/>
            <a:r>
              <a:rPr lang="en-US" dirty="0"/>
              <a:t>Children’s hospitals earn payments in STAR Kids.</a:t>
            </a:r>
          </a:p>
          <a:p>
            <a:pPr lvl="3"/>
            <a:r>
              <a:rPr lang="en-US" dirty="0"/>
              <a:t>Rural and urban hospitals earn payments in STAR+PLUS.</a:t>
            </a:r>
          </a:p>
          <a:p>
            <a:pPr lvl="3"/>
            <a:r>
              <a:rPr lang="en-US" dirty="0"/>
              <a:t>5 SDAs receive payments in STAR (Bexar, Dallas, Jefferson, Nueces, &amp; Tarrant).</a:t>
            </a:r>
          </a:p>
          <a:p>
            <a:pPr lvl="2"/>
            <a:r>
              <a:rPr lang="en-US" dirty="0"/>
              <a:t>SFY25 Total Value $690M</a:t>
            </a:r>
          </a:p>
          <a:p>
            <a:pPr lvl="3"/>
            <a:r>
              <a:rPr lang="en-US" sz="2000" dirty="0"/>
              <a:t>Suggested minimum payment= </a:t>
            </a:r>
            <a:r>
              <a:rPr lang="en-US" sz="2000" b="1" dirty="0"/>
              <a:t>LARGER</a:t>
            </a:r>
            <a:r>
              <a:rPr lang="en-US" sz="2000" dirty="0"/>
              <a:t> of $275,000 or value of hospital’s projected CHIRP reduction from SFY24 plus 10%.</a:t>
            </a:r>
          </a:p>
          <a:p>
            <a:pPr lvl="1"/>
            <a:r>
              <a:rPr lang="en-US" dirty="0"/>
              <a:t>Intended to be a 5-year program, SFY2025- SFY2029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48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35BFA-09C7-EE4F-7E86-5F66754EC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07" y="626310"/>
            <a:ext cx="10669986" cy="161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0515E9-2208-1075-05B5-58FF5491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8810"/>
            <a:ext cx="9144000" cy="2268081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Risk Assessment/Mitigation</a:t>
            </a:r>
            <a:br>
              <a:rPr lang="en-US" sz="6000" dirty="0"/>
            </a:b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1281800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7E21-EBC4-E56F-D9BB-CE1BCEBC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ATLIS-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8FC4-DACB-3890-B9FF-D328BC88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/>
          </a:bodyPr>
          <a:lstStyle/>
          <a:p>
            <a:r>
              <a:rPr lang="en-US" dirty="0"/>
              <a:t>Funding</a:t>
            </a:r>
          </a:p>
          <a:p>
            <a:pPr lvl="1"/>
            <a:r>
              <a:rPr lang="en-US" b="1" dirty="0"/>
              <a:t>CHIRP will still exist.</a:t>
            </a:r>
          </a:p>
          <a:p>
            <a:pPr lvl="2"/>
            <a:r>
              <a:rPr lang="en-US" dirty="0"/>
              <a:t>Rural hospitals anticipated to lose $84M in CHIRP SFY25 </a:t>
            </a:r>
            <a:r>
              <a:rPr lang="en-US" b="1" dirty="0"/>
              <a:t>BUT gain $200M </a:t>
            </a:r>
            <a:r>
              <a:rPr lang="en-US" dirty="0"/>
              <a:t>in ATLIS</a:t>
            </a:r>
          </a:p>
          <a:p>
            <a:pPr lvl="3"/>
            <a:r>
              <a:rPr lang="en-US" dirty="0"/>
              <a:t>Many rural hospitals ended up seeing an increase in CHIRP funding IN ADDITION to ATLIS funding.</a:t>
            </a:r>
          </a:p>
          <a:p>
            <a:pPr lvl="2"/>
            <a:r>
              <a:rPr lang="en-US" dirty="0"/>
              <a:t>Payments/IGT- 2 ATLIS payments, six months apart</a:t>
            </a:r>
          </a:p>
          <a:p>
            <a:pPr lvl="2"/>
            <a:r>
              <a:rPr lang="en-US" dirty="0"/>
              <a:t>First IGT anticipated January 2025</a:t>
            </a:r>
          </a:p>
          <a:p>
            <a:pPr lvl="1"/>
            <a:r>
              <a:rPr lang="en-US" dirty="0"/>
              <a:t>Transition During the 5 Year Period</a:t>
            </a:r>
          </a:p>
          <a:p>
            <a:pPr lvl="2"/>
            <a:r>
              <a:rPr lang="en-US" dirty="0"/>
              <a:t>CHIRP back to 2 components; UHRIP based on Medicare rates, ACIA based on ACR</a:t>
            </a:r>
          </a:p>
          <a:p>
            <a:pPr lvl="3"/>
            <a:r>
              <a:rPr lang="en-US" dirty="0"/>
              <a:t>No Pay-for-Performance</a:t>
            </a:r>
          </a:p>
          <a:p>
            <a:pPr lvl="2"/>
            <a:r>
              <a:rPr lang="en-US" dirty="0"/>
              <a:t>ATLIS will initially pay out more and then transition to CHIRP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3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7E21-EBC4-E56F-D9BB-CE1BCEBC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ATLIS-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8FC4-DACB-3890-B9FF-D328BC88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521"/>
            <a:ext cx="10515600" cy="2515732"/>
          </a:xfrm>
        </p:spPr>
        <p:txBody>
          <a:bodyPr>
            <a:normAutofit/>
          </a:bodyPr>
          <a:lstStyle/>
          <a:p>
            <a:r>
              <a:rPr lang="en-US" dirty="0"/>
              <a:t>Reporting/Metrics</a:t>
            </a:r>
          </a:p>
          <a:p>
            <a:pPr lvl="1"/>
            <a:r>
              <a:rPr lang="en-US" dirty="0"/>
              <a:t>Based on HIE connectivity; details not fully released</a:t>
            </a:r>
          </a:p>
          <a:p>
            <a:pPr lvl="1"/>
            <a:r>
              <a:rPr lang="en-US" dirty="0"/>
              <a:t>Proposed to be submitted by MCOs; certifications from each provider</a:t>
            </a:r>
          </a:p>
          <a:p>
            <a:pPr lvl="2"/>
            <a:r>
              <a:rPr lang="en-US" dirty="0"/>
              <a:t>Round 1 due November 1, 2024</a:t>
            </a:r>
          </a:p>
          <a:p>
            <a:pPr lvl="2"/>
            <a:r>
              <a:rPr lang="en-US" dirty="0"/>
              <a:t>Round 2 due May 1, 2025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70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7E21-EBC4-E56F-D9BB-CE1BCEBC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Dates- </a:t>
            </a:r>
            <a:br>
              <a:rPr lang="en-US" dirty="0"/>
            </a:br>
            <a:r>
              <a:rPr lang="en-US" sz="3600" dirty="0"/>
              <a:t>Enrollment, IGT,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8FC4-DACB-3890-B9FF-D328BC88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1997765"/>
            <a:ext cx="11370366" cy="449511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DSH FFY25/UC DY14 </a:t>
            </a:r>
            <a:r>
              <a:rPr lang="en-US" sz="2300" dirty="0"/>
              <a:t>Application Request Due</a:t>
            </a:r>
            <a:r>
              <a:rPr lang="en-US" dirty="0"/>
              <a:t>	September 27, 2024</a:t>
            </a:r>
          </a:p>
          <a:p>
            <a:pPr marL="457200" lvl="1" indent="0">
              <a:buNone/>
            </a:pPr>
            <a:r>
              <a:rPr lang="en-US" dirty="0"/>
              <a:t>UC DY13/FFY24 </a:t>
            </a:r>
            <a:r>
              <a:rPr lang="en-US" sz="2300" dirty="0"/>
              <a:t>Final Payment Expected</a:t>
            </a:r>
            <a:r>
              <a:rPr lang="en-US" dirty="0"/>
              <a:t>		September 30, 2024	</a:t>
            </a:r>
          </a:p>
          <a:p>
            <a:pPr marL="457200" lvl="1" indent="0">
              <a:buNone/>
            </a:pPr>
            <a:r>
              <a:rPr lang="en-US" dirty="0"/>
              <a:t>DSH FFY25 </a:t>
            </a:r>
            <a:r>
              <a:rPr lang="en-US" sz="2300" dirty="0"/>
              <a:t>Advance 1 of 2 IGT Due</a:t>
            </a:r>
            <a:r>
              <a:rPr lang="en-US" dirty="0"/>
              <a:t>			October 9, 2024</a:t>
            </a:r>
          </a:p>
          <a:p>
            <a:pPr marL="457200" lvl="1" indent="0">
              <a:buNone/>
            </a:pPr>
            <a:r>
              <a:rPr lang="en-US" dirty="0" err="1"/>
              <a:t>LoFTS</a:t>
            </a:r>
            <a:r>
              <a:rPr lang="en-US" dirty="0"/>
              <a:t> FFY24 </a:t>
            </a:r>
            <a:r>
              <a:rPr lang="en-US" sz="2300" dirty="0"/>
              <a:t>Reporting Anticipated Due</a:t>
            </a:r>
            <a:r>
              <a:rPr lang="en-US" dirty="0"/>
              <a:t>		October 31, 2024	</a:t>
            </a:r>
          </a:p>
          <a:p>
            <a:pPr marL="457200" lvl="1" indent="0">
              <a:buNone/>
            </a:pPr>
            <a:r>
              <a:rPr lang="en-US" dirty="0"/>
              <a:t>CHIRP SFY24 Round 1 Reporting Due			October 31, 2024</a:t>
            </a:r>
          </a:p>
          <a:p>
            <a:pPr marL="457200" lvl="1" indent="0">
              <a:buNone/>
            </a:pPr>
            <a:r>
              <a:rPr lang="en-US" dirty="0"/>
              <a:t>RAPPS SFY24 Round 1 Reporting Due			October 31, 2024</a:t>
            </a:r>
          </a:p>
          <a:p>
            <a:pPr marL="457200" lvl="1" indent="0">
              <a:buNone/>
            </a:pPr>
            <a:r>
              <a:rPr lang="en-US" dirty="0"/>
              <a:t>HARP Y4/FFY25 </a:t>
            </a:r>
            <a:r>
              <a:rPr lang="en-US" sz="2300" dirty="0"/>
              <a:t>Enrollment</a:t>
            </a:r>
            <a:r>
              <a:rPr lang="en-US" dirty="0"/>
              <a:t>				November 2024</a:t>
            </a:r>
          </a:p>
          <a:p>
            <a:pPr marL="457200" lvl="1" indent="0">
              <a:buNone/>
            </a:pPr>
            <a:r>
              <a:rPr lang="en-US" dirty="0"/>
              <a:t>CHIRP Y4/SFY25 </a:t>
            </a:r>
            <a:r>
              <a:rPr lang="en-US" sz="2300" dirty="0"/>
              <a:t>Round 2 IGT Due</a:t>
            </a:r>
            <a:r>
              <a:rPr lang="en-US" dirty="0"/>
              <a:t>			November 15, 2024</a:t>
            </a:r>
          </a:p>
          <a:p>
            <a:pPr marL="457200" lvl="1" indent="0">
              <a:buNone/>
            </a:pPr>
            <a:r>
              <a:rPr lang="en-US" dirty="0"/>
              <a:t>DSH FFY25/UC </a:t>
            </a:r>
            <a:r>
              <a:rPr lang="en-US" sz="2300" dirty="0"/>
              <a:t>DY14 Apps Due </a:t>
            </a:r>
            <a:r>
              <a:rPr lang="en-US" sz="1800" dirty="0"/>
              <a:t>(If No Extension)</a:t>
            </a:r>
            <a:r>
              <a:rPr lang="en-US" dirty="0"/>
              <a:t>		November 25, 2024</a:t>
            </a:r>
          </a:p>
          <a:p>
            <a:pPr marL="457200" lvl="1" indent="0">
              <a:buNone/>
            </a:pPr>
            <a:r>
              <a:rPr lang="en-US" dirty="0"/>
              <a:t>RAPPS Y4/SFY25 </a:t>
            </a:r>
            <a:r>
              <a:rPr lang="en-US" sz="2300" dirty="0"/>
              <a:t>Round 2 IGT Due</a:t>
            </a:r>
            <a:r>
              <a:rPr lang="en-US" dirty="0"/>
              <a:t>			November 22, 2024</a:t>
            </a:r>
          </a:p>
        </p:txBody>
      </p:sp>
    </p:spTree>
    <p:extLst>
      <p:ext uri="{BB962C8B-B14F-4D97-AF65-F5344CB8AC3E}">
        <p14:creationId xmlns:p14="http://schemas.microsoft.com/office/powerpoint/2010/main" val="1751740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7E21-EBC4-E56F-D9BB-CE1BCEBC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Dates(cont’d)</a:t>
            </a:r>
            <a:br>
              <a:rPr lang="en-US" dirty="0"/>
            </a:br>
            <a:r>
              <a:rPr lang="en-US" sz="3600" dirty="0"/>
              <a:t>Enrollment, IGT,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8FC4-DACB-3890-B9FF-D328BC88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1977887"/>
            <a:ext cx="11370366" cy="419907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/>
              <a:t>QIPP Y8/SFY25 R2 IGT Due				December 2, 2024</a:t>
            </a:r>
          </a:p>
          <a:p>
            <a:pPr marL="457200" lvl="1" indent="0">
              <a:buNone/>
            </a:pPr>
            <a:r>
              <a:rPr lang="en-US" dirty="0"/>
              <a:t>DSH FFY25/UC DY14 Apps Due </a:t>
            </a:r>
            <a:r>
              <a:rPr lang="en-US" sz="1800" dirty="0"/>
              <a:t>(If Had Extension)</a:t>
            </a:r>
            <a:r>
              <a:rPr lang="en-US" dirty="0"/>
              <a:t>	December 10, 2024</a:t>
            </a:r>
          </a:p>
          <a:p>
            <a:pPr marL="457200" lvl="1" indent="0">
              <a:buNone/>
            </a:pPr>
            <a:r>
              <a:rPr lang="en-US" dirty="0"/>
              <a:t>HARP Y2/FFY23 Retroactive IGT </a:t>
            </a:r>
            <a:r>
              <a:rPr lang="en-US" sz="1800" dirty="0"/>
              <a:t>(Private Hospitals Only)</a:t>
            </a:r>
            <a:r>
              <a:rPr lang="en-US" dirty="0"/>
              <a:t>	December 16, 2024</a:t>
            </a:r>
          </a:p>
          <a:p>
            <a:pPr marL="457200" lvl="1" indent="0">
              <a:buNone/>
            </a:pPr>
            <a:r>
              <a:rPr lang="en-US" dirty="0"/>
              <a:t>HARP Y4/FFY25 Round 1 IGT Due			January 6, 2025</a:t>
            </a:r>
          </a:p>
          <a:p>
            <a:pPr marL="457200" lvl="1" indent="0">
              <a:buNone/>
            </a:pPr>
            <a:r>
              <a:rPr lang="en-US" dirty="0"/>
              <a:t>ATLIS Y1/FFY25 R1 IGT Due				January 7, 2025</a:t>
            </a:r>
          </a:p>
          <a:p>
            <a:pPr marL="457200" lvl="1" indent="0">
              <a:buNone/>
            </a:pPr>
            <a:r>
              <a:rPr lang="en-US" dirty="0"/>
              <a:t>UC DY14/FFY25 Advance IGT Due			February 3, 2025</a:t>
            </a:r>
          </a:p>
          <a:p>
            <a:pPr marL="457200" lvl="1" indent="0">
              <a:buNone/>
            </a:pPr>
            <a:r>
              <a:rPr lang="en-US" dirty="0"/>
              <a:t>CHIRP Y5/SFY26 Enrollment				February 2025</a:t>
            </a:r>
          </a:p>
          <a:p>
            <a:pPr marL="457200" lvl="1" indent="0">
              <a:buNone/>
            </a:pPr>
            <a:r>
              <a:rPr lang="en-US" dirty="0"/>
              <a:t>RAPPS Y5/SFY26 Enrollment				February 2025</a:t>
            </a:r>
          </a:p>
          <a:p>
            <a:pPr marL="457200" lvl="1" indent="0">
              <a:buNone/>
            </a:pPr>
            <a:r>
              <a:rPr lang="en-US" dirty="0"/>
              <a:t>QIPP Y9/SFY26 Enrollment				March 2025</a:t>
            </a:r>
          </a:p>
          <a:p>
            <a:pPr marL="457200" lvl="1" indent="0">
              <a:buNone/>
            </a:pPr>
            <a:r>
              <a:rPr lang="en-US" dirty="0"/>
              <a:t>DSH FFY25 Advance 2 of 2 IGT Due			April 1, 2025</a:t>
            </a:r>
          </a:p>
          <a:p>
            <a:pPr marL="457200" lvl="1" indent="0">
              <a:buNone/>
            </a:pPr>
            <a:r>
              <a:rPr lang="en-US" dirty="0"/>
              <a:t>DPP Y4/SFY25 Round 2 Reporting Due		April 30, 2025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30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3299-2ADD-B84B-AD6F-5E4F6592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We Assist with DPPs?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798AA-5D93-A7CF-4834-84C7FD21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4"/>
            <a:ext cx="10622872" cy="4940301"/>
          </a:xfrm>
        </p:spPr>
        <p:txBody>
          <a:bodyPr>
            <a:normAutofit fontScale="92500"/>
          </a:bodyPr>
          <a:lstStyle/>
          <a:p>
            <a:r>
              <a:rPr lang="en-US" dirty="0"/>
              <a:t>Program Education</a:t>
            </a:r>
          </a:p>
          <a:p>
            <a:pPr lvl="1"/>
            <a:r>
              <a:rPr lang="en-US" dirty="0"/>
              <a:t>Metric and Reporting Changes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DPP </a:t>
            </a:r>
            <a:r>
              <a:rPr lang="en-US" sz="3500" dirty="0"/>
              <a:t>101 </a:t>
            </a:r>
            <a:r>
              <a:rPr lang="en-US" dirty="0"/>
              <a:t>Sessions</a:t>
            </a:r>
          </a:p>
          <a:p>
            <a:pPr>
              <a:spcAft>
                <a:spcPts val="600"/>
              </a:spcAft>
            </a:pPr>
            <a:r>
              <a:rPr lang="en-US" dirty="0"/>
              <a:t>Deadline Reminders</a:t>
            </a:r>
          </a:p>
          <a:p>
            <a:r>
              <a:rPr lang="en-US" dirty="0"/>
              <a:t>Reporting</a:t>
            </a:r>
          </a:p>
          <a:p>
            <a:pPr lvl="1"/>
            <a:r>
              <a:rPr lang="en-US" dirty="0"/>
              <a:t>Complete Service (Data, Disaggregation, Template Completions, Submissions)</a:t>
            </a:r>
          </a:p>
          <a:p>
            <a:pPr lvl="1"/>
            <a:r>
              <a:rPr lang="en-US" dirty="0"/>
              <a:t>Guidance for How to Pull Data</a:t>
            </a:r>
          </a:p>
          <a:p>
            <a:pPr lvl="1"/>
            <a:r>
              <a:rPr lang="en-US" dirty="0"/>
              <a:t>Clarification on Measure Specifications</a:t>
            </a:r>
          </a:p>
          <a:p>
            <a:pPr lvl="1"/>
            <a:r>
              <a:rPr lang="en-US" dirty="0"/>
              <a:t>Qualitative Responses</a:t>
            </a:r>
          </a:p>
          <a:p>
            <a:pPr lvl="2"/>
            <a:r>
              <a:rPr lang="en-US" dirty="0"/>
              <a:t>HHSC is VERY Picky About Wording!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Reporting Workshops Starting w/April 2025 Reporting</a:t>
            </a:r>
          </a:p>
          <a:p>
            <a:pPr lvl="1"/>
            <a:r>
              <a:rPr lang="en-US" dirty="0"/>
              <a:t>Template Review Prior to Submission</a:t>
            </a:r>
          </a:p>
        </p:txBody>
      </p:sp>
    </p:spTree>
    <p:extLst>
      <p:ext uri="{BB962C8B-B14F-4D97-AF65-F5344CB8AC3E}">
        <p14:creationId xmlns:p14="http://schemas.microsoft.com/office/powerpoint/2010/main" val="2964396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3299-2ADD-B84B-AD6F-5E4F6592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We Assist with DPPs?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798AA-5D93-A7CF-4834-84C7FD21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22872" cy="4567237"/>
          </a:xfrm>
        </p:spPr>
        <p:txBody>
          <a:bodyPr>
            <a:normAutofit/>
          </a:bodyPr>
          <a:lstStyle/>
          <a:p>
            <a:r>
              <a:rPr lang="en-US" dirty="0"/>
              <a:t>Guide Hospital/Clinic Internal Processes</a:t>
            </a:r>
          </a:p>
          <a:p>
            <a:pPr lvl="1"/>
            <a:r>
              <a:rPr lang="en-US" dirty="0"/>
              <a:t>IT Team, Quality Team, Board for Changes </a:t>
            </a:r>
          </a:p>
          <a:p>
            <a:pPr lvl="2"/>
            <a:r>
              <a:rPr lang="en-US" dirty="0"/>
              <a:t>Data Capture</a:t>
            </a:r>
          </a:p>
          <a:p>
            <a:pPr lvl="2"/>
            <a:r>
              <a:rPr lang="en-US" dirty="0"/>
              <a:t>Processes/Procedures</a:t>
            </a:r>
          </a:p>
          <a:p>
            <a:r>
              <a:rPr lang="en-US" dirty="0"/>
              <a:t>Payment Questions</a:t>
            </a:r>
          </a:p>
          <a:p>
            <a:pPr lvl="1"/>
            <a:r>
              <a:rPr lang="en-US" sz="2800" dirty="0"/>
              <a:t>E</a:t>
            </a:r>
            <a:r>
              <a:rPr lang="en-US" dirty="0"/>
              <a:t>stimated Payments</a:t>
            </a:r>
          </a:p>
          <a:p>
            <a:pPr lvl="1"/>
            <a:r>
              <a:rPr lang="en-US" dirty="0"/>
              <a:t>IGT</a:t>
            </a:r>
          </a:p>
          <a:p>
            <a:pPr lvl="1"/>
            <a:r>
              <a:rPr lang="en-US" dirty="0"/>
              <a:t>Payment Tracking (MCOs)</a:t>
            </a:r>
          </a:p>
          <a:p>
            <a:r>
              <a:rPr lang="en-US" dirty="0"/>
              <a:t>IGT</a:t>
            </a:r>
          </a:p>
          <a:p>
            <a:pPr lvl="1"/>
            <a:r>
              <a:rPr lang="en-US" dirty="0"/>
              <a:t>Pooled IGT Tracking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25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8559" y="256349"/>
            <a:ext cx="12877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84754E"/>
                </a:solidFill>
              </a:rPr>
              <a:t>State DSH/UC (DY 14- SFY 2025) Developments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782541" y="1581912"/>
            <a:ext cx="10515600" cy="4736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Request application on-line by September 27, 2024.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 Year is 9/30/2023 with cost report year ending in 2023.</a:t>
            </a:r>
          </a:p>
          <a:p>
            <a:pPr lvl="1">
              <a:spcBef>
                <a:spcPts val="1000"/>
              </a:spcBef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Don’t just take 2023 for what it is….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think about what your FY 2025 will look like</a:t>
            </a:r>
            <a:endParaRPr lang="en-US" sz="2000" i="1" dirty="0">
              <a:solidFill>
                <a:srgbClr val="FF0000"/>
              </a:solidFill>
            </a:endParaRPr>
          </a:p>
          <a:p>
            <a:pPr lvl="2">
              <a:spcBef>
                <a:spcPts val="1000"/>
              </a:spcBef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Did you make a change in policy or processes? Add a service? Increase costs?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Application submission will be due 30 days from release date</a:t>
            </a:r>
          </a:p>
          <a:p>
            <a:pPr lvl="1"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</a:rPr>
              <a:t>We anticipate app to be released on October 25</a:t>
            </a:r>
            <a:r>
              <a:rPr lang="en-US" sz="2000" baseline="30000" dirty="0">
                <a:solidFill>
                  <a:prstClr val="black"/>
                </a:solidFill>
              </a:rPr>
              <a:t>th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 lvl="1">
              <a:spcBef>
                <a:spcPts val="1000"/>
              </a:spcBef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Two-week extension will likely be granted – Due date tentatively December 6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New – Section 203 Exception to CAA 2021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Qualifying hospitals have option to use the higher of two DSH HSL’s - With or without Medicare cost and payments.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First affected year was 2024 (DY 13) DSH application filing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Appeals were made to HHSC 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Hospitals must file exception request with filing of the 2025 DSH/UC application.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472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8559" y="256349"/>
            <a:ext cx="12877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84754E"/>
                </a:solidFill>
              </a:rPr>
              <a:t>State DSH Proposed Rule Amendment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782541" y="1581912"/>
            <a:ext cx="10515600" cy="4736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Will Deem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Rural Hospitals eligible for DSH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</a:rPr>
              <a:t>Will Exempt </a:t>
            </a:r>
            <a:r>
              <a:rPr lang="en-US" sz="2400" b="1" i="1" u="sng" dirty="0">
                <a:solidFill>
                  <a:prstClr val="black"/>
                </a:solidFill>
              </a:rPr>
              <a:t>ALL</a:t>
            </a:r>
            <a:r>
              <a:rPr lang="en-US" sz="2400" dirty="0">
                <a:solidFill>
                  <a:prstClr val="black"/>
                </a:solidFill>
              </a:rPr>
              <a:t> Rural Hospitals from the trauma system COP</a:t>
            </a:r>
            <a:endParaRPr lang="en-US" sz="1600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</a:rPr>
              <a:t>What Does This Mean?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Must meet all other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federal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conditions of participation (COP) and eligibility requirements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ie</a:t>
            </a:r>
            <a:r>
              <a:rPr lang="en-US" sz="2000" dirty="0">
                <a:solidFill>
                  <a:prstClr val="black"/>
                </a:solidFill>
              </a:rPr>
              <a:t>. 1% MIUR (Medicaid Inpatient Utilization Rate – includes traditional Medicaid and Medicaid MCO) and 2-physician requirement)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Exempt from 2-physician requirement if your hospital was open as of 12/22/1987 and not offering non-emergent OB services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Trauma Designation not an issue any longer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HHSC will have the flexibility to issue advance FFY 2025 DSH payments to rural hospitals that would have qualified in FFY 2024 under the new deeming criteria. </a:t>
            </a:r>
            <a:r>
              <a:rPr lang="en-US" sz="2000" i="1" dirty="0">
                <a:solidFill>
                  <a:schemeClr val="tx1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&lt;-t</a:t>
            </a:r>
            <a:r>
              <a:rPr lang="en-US" sz="2000" i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his should improve cash flow for 24 rural hospitals.</a:t>
            </a:r>
            <a:endParaRPr lang="en-US" sz="2000" i="1" dirty="0">
              <a:solidFill>
                <a:schemeClr val="tx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>
              <a:spcBef>
                <a:spcPts val="1000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939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8559" y="256349"/>
            <a:ext cx="12877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84754E"/>
                </a:solidFill>
              </a:rPr>
              <a:t>State DSH Proposed Rule Amendment (cont’d)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782541" y="1581912"/>
            <a:ext cx="10515600" cy="4736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 don’t do </a:t>
            </a:r>
            <a:r>
              <a:rPr lang="en-US" sz="2400" dirty="0">
                <a:solidFill>
                  <a:prstClr val="black"/>
                </a:solidFill>
              </a:rPr>
              <a:t>deliveries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…..do we qualify??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</a:rPr>
              <a:t>MUST consult with legal counsel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Agr</a:t>
            </a:r>
            <a:r>
              <a:rPr lang="en-US" sz="2000" dirty="0" err="1">
                <a:solidFill>
                  <a:prstClr val="black"/>
                </a:solidFill>
              </a:rPr>
              <a:t>eement</a:t>
            </a:r>
            <a:r>
              <a:rPr lang="en-US" sz="2000" dirty="0">
                <a:solidFill>
                  <a:prstClr val="black"/>
                </a:solidFill>
              </a:rPr>
              <a:t> Considerations (and must be in place before application is submitted)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Insurance Coverage </a:t>
            </a:r>
            <a:r>
              <a:rPr lang="en-US" sz="2000" dirty="0">
                <a:solidFill>
                  <a:prstClr val="black"/>
                </a:solidFill>
              </a:rPr>
              <a:t>Considerations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Bylaw Changes/Considerations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Medical Staff Privileges Changes/Considerations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Equipment may be needed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What’s your process now? The provider(s) will </a:t>
            </a:r>
            <a:r>
              <a:rPr lang="en-US" sz="2000" b="1" u="sng" dirty="0">
                <a:solidFill>
                  <a:prstClr val="black"/>
                </a:solidFill>
              </a:rPr>
              <a:t>HAVE TO </a:t>
            </a:r>
            <a:r>
              <a:rPr lang="en-US" sz="2000" dirty="0">
                <a:solidFill>
                  <a:prstClr val="black"/>
                </a:solidFill>
              </a:rPr>
              <a:t>respond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lvl="1">
              <a:spcBef>
                <a:spcPts val="1000"/>
              </a:spcBef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>
              <a:defRPr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What This Means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If your facility meets all other </a:t>
            </a:r>
            <a:r>
              <a:rPr lang="en-US" sz="1800" i="1" u="sng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federal 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conditions of participation and eligibility requirements (ex: 1% MIUR and 2-physician requirement), you may now qualify for DSH participation even without a trauma designation.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030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8559" y="256349"/>
            <a:ext cx="12877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84754E"/>
                </a:solidFill>
              </a:rPr>
              <a:t>UC Considerations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782541" y="1581912"/>
            <a:ext cx="10515600" cy="4736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</a:rPr>
              <a:t>UC pool is REQUIRED to be resized for DY 17-19 (SFY 2028-2030)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200" dirty="0">
                <a:solidFill>
                  <a:prstClr val="black"/>
                </a:solidFill>
              </a:rPr>
              <a:t>$1 Billion to be reallocated to High Impecunious Charge Hospitals (HICH)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Write Off’s during Fiscal Year must continue and be consistent! 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200" dirty="0">
                <a:solidFill>
                  <a:prstClr val="black"/>
                </a:solidFill>
              </a:rPr>
              <a:t>Remember the UC App is based on YOUR FY whereas UC Audit is on STATE FY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Federal Poverty Level (FPL) Increases/Decreases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</a:rPr>
              <a:t>Catastrophic Language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Prompt Pay Discount or Self Pay Discount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S-10 Audit pushback on prompt pay discount wording, but not self pay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lvl="1">
              <a:spcBef>
                <a:spcPts val="1000"/>
              </a:spcBef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lvl="1">
              <a:spcBef>
                <a:spcPts val="1000"/>
              </a:spcBef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>
              <a:defRPr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What This Means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If your facility meets all other </a:t>
            </a:r>
            <a:r>
              <a:rPr lang="en-US" sz="1800" i="1" u="sng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federal 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conditions of participation and eligibility requirements (ex: 1% MIUR and 2-physician requirement), you may now qualify for DSH participation even without a trauma designation.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895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84754E"/>
                </a:solidFill>
              </a:rPr>
              <a:t>Risk Assessment/Mitigation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838200" y="1484589"/>
            <a:ext cx="10515600" cy="45322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Control Environment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Risk Assessment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Identification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Monitoring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Budget variance review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Tolerance levels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68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8559" y="256349"/>
            <a:ext cx="12877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84754E"/>
                </a:solidFill>
              </a:rPr>
              <a:t>UC </a:t>
            </a:r>
            <a:r>
              <a:rPr lang="en-US" sz="4000">
                <a:solidFill>
                  <a:srgbClr val="84754E"/>
                </a:solidFill>
              </a:rPr>
              <a:t>Modeling Assumptions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782541" y="1581912"/>
            <a:ext cx="10515600" cy="4736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What This Means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If your facility meets all other </a:t>
            </a:r>
            <a:r>
              <a:rPr lang="en-US" sz="1800" i="1" u="sng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federal 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conditions of participation and eligibility requirements (ex: 1% MIUR and 2-physician requirement), you may now qualify for DSH participation even without a trauma designation.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94026-64E2-72D9-17FE-53C14D115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193" y="1320941"/>
            <a:ext cx="6544588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41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8559" y="256349"/>
            <a:ext cx="12877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84754E"/>
                </a:solidFill>
              </a:rPr>
              <a:t>WHAT IS HICH?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782541" y="1581912"/>
            <a:ext cx="10515600" cy="4736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</a:rPr>
              <a:t>HICH = High Impecunious Charge Hospital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A Hospital that has high charges and serves a population that is financially constrained</a:t>
            </a:r>
          </a:p>
          <a:p>
            <a:pPr lvl="2">
              <a:spcBef>
                <a:spcPts val="100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Equal to or greater than 27.5% using DSH uninsured charges and uninsured charity charges (minus any duplication) when compared to total allowable hospital revenue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b="1" u="sng" dirty="0">
                <a:solidFill>
                  <a:prstClr val="black"/>
                </a:solidFill>
              </a:rPr>
              <a:t>All</a:t>
            </a:r>
            <a:r>
              <a:rPr lang="en-US" sz="2000" dirty="0">
                <a:solidFill>
                  <a:prstClr val="black"/>
                </a:solidFill>
              </a:rPr>
              <a:t> Rural Hospitals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All St</a:t>
            </a:r>
            <a:r>
              <a:rPr lang="en-US" sz="2000" dirty="0">
                <a:solidFill>
                  <a:prstClr val="black"/>
                </a:solidFill>
              </a:rPr>
              <a:t>ate-Owned Hospitals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</a:rPr>
              <a:t>HICH Pool determined at an amount less than the difference in the total UC Pool in DY 12 and the total UC pool in DY 11 – but ultimately determined by HHSC annually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</a:rPr>
              <a:t>Starting in DY 17, HICH will become the 1</a:t>
            </a:r>
            <a:r>
              <a:rPr lang="en-US" sz="2400" baseline="30000" dirty="0">
                <a:solidFill>
                  <a:prstClr val="black"/>
                </a:solidFill>
              </a:rPr>
              <a:t>st</a:t>
            </a:r>
            <a:r>
              <a:rPr lang="en-US" sz="2400" dirty="0">
                <a:solidFill>
                  <a:prstClr val="black"/>
                </a:solidFill>
              </a:rPr>
              <a:t> payment made in UC, </a:t>
            </a:r>
            <a:r>
              <a:rPr lang="en-US" sz="2400" i="1" dirty="0">
                <a:solidFill>
                  <a:prstClr val="black"/>
                </a:solidFill>
              </a:rPr>
              <a:t>before any non-HICH hospitals receive payments</a:t>
            </a:r>
          </a:p>
          <a:p>
            <a:pPr>
              <a:defRPr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What This Means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If your facility meets all other </a:t>
            </a:r>
            <a:r>
              <a:rPr lang="en-US" sz="1800" i="1" u="sng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federal 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conditions of participation and eligibility requirements (ex: 1% MIUR and 2-physician requirement), you may now qualify for DSH participation even without a trauma designation.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9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8559" y="256349"/>
            <a:ext cx="12877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84754E"/>
                </a:solidFill>
              </a:rPr>
              <a:t>WHAT IS HICH? (cont’d)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782541" y="1581912"/>
            <a:ext cx="10515600" cy="4736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177 of 371 hospitals qualified for HICH in DY 13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12 </a:t>
            </a:r>
            <a:r>
              <a:rPr lang="en-US" sz="2400">
                <a:solidFill>
                  <a:prstClr val="black"/>
                </a:solidFill>
              </a:rPr>
              <a:t>IMD facilities ($677,803)</a:t>
            </a:r>
            <a:endParaRPr lang="en-US" sz="2400" dirty="0">
              <a:solidFill>
                <a:prstClr val="black"/>
              </a:solidFill>
            </a:endParaRPr>
          </a:p>
          <a:p>
            <a:pPr lvl="1">
              <a:spcBef>
                <a:spcPts val="1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153 Rural facilities ($12,041,164)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12 Non-Rural facilities (qualified based on 27.5% rule- $331,287,033)</a:t>
            </a:r>
          </a:p>
          <a:p>
            <a:pPr lvl="2">
              <a:spcBef>
                <a:spcPts val="100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$164 million went to one facility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194 facilities NOT qualified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Calculation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Rural Hospitals/IMD’s get their UC Cost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Other Hospitals get their (UC Cost/Total UC Costs) * Designated HICH Pool</a:t>
            </a:r>
          </a:p>
          <a:p>
            <a:pPr lvl="2">
              <a:spcBef>
                <a:spcPts val="1000"/>
              </a:spcBef>
              <a:defRPr/>
            </a:pPr>
            <a:r>
              <a:rPr lang="en-US" sz="1600" dirty="0">
                <a:solidFill>
                  <a:prstClr val="black"/>
                </a:solidFill>
              </a:rPr>
              <a:t>HICH Pool was $350,000,000 in DY 13</a:t>
            </a:r>
          </a:p>
          <a:p>
            <a:pPr>
              <a:defRPr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What This Means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If your facility meets all other </a:t>
            </a:r>
            <a:r>
              <a:rPr lang="en-US" sz="1800" i="1" u="sng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federal 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conditions of participation and eligibility requirements (ex: 1% MIUR and 2-physician requirement), you may now qualify for DSH participation even without a trauma designation.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423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8559" y="256349"/>
            <a:ext cx="12877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84754E"/>
                </a:solidFill>
              </a:rPr>
              <a:t>Article IX Sec. 17.34: Charity Care and Hospital Transparency—Draft Report Available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782541" y="1581912"/>
            <a:ext cx="10515600" cy="4736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hlinkClick r:id="rId5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hlinkClick r:id="rId5"/>
              </a:rPr>
              <a:t>CHARITY CARE &amp; HOSPITAL TRANSPARENCY - Draft Report</a:t>
            </a:r>
            <a:endParaRPr lang="en-US" sz="2400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</a:rPr>
              <a:t>What did the 599 page draft say?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Duplicated reports: AHA Survey, Cost Reports, Supplemental Payment Program Applications (DSH/UC, CHIRP, RAPPS, HARP, </a:t>
            </a:r>
            <a:r>
              <a:rPr lang="en-US" sz="2000" dirty="0" err="1">
                <a:solidFill>
                  <a:prstClr val="black"/>
                </a:solidFill>
              </a:rPr>
              <a:t>etc</a:t>
            </a:r>
            <a:r>
              <a:rPr lang="en-US" sz="2000" dirty="0">
                <a:solidFill>
                  <a:prstClr val="black"/>
                </a:solidFill>
              </a:rPr>
              <a:t>), IRS 990, CHNA, </a:t>
            </a:r>
            <a:r>
              <a:rPr lang="en-US" sz="2000" dirty="0" err="1">
                <a:solidFill>
                  <a:prstClr val="black"/>
                </a:solidFill>
              </a:rPr>
              <a:t>LoFTS</a:t>
            </a:r>
            <a:endParaRPr lang="en-US" sz="2000" dirty="0">
              <a:solidFill>
                <a:prstClr val="black"/>
              </a:solidFill>
            </a:endParaRP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Timelines and Deadlines are overly compressed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37 Governmental entities &amp; hospital districts with $3.8 Billion of outstanding bond debt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srgbClr val="FF0000"/>
                </a:solidFill>
              </a:rPr>
              <a:t>Each individual hospital revenue sources, charity/bad debt/unreimbursed cost, operating cost, charity care criteria (pages 38-599)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1">
              <a:spcBef>
                <a:spcPts val="1000"/>
              </a:spcBef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>
              <a:defRPr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What This Means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If your facility meets all other </a:t>
            </a:r>
            <a:r>
              <a:rPr lang="en-US" sz="1800" i="1" u="sng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federal 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conditions of participation and eligibility requirements (ex: 1% MIUR and 2-physician requirement), you may now qualify for DSH participation even without a trauma designation.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2A785-14EB-BF9B-F58E-9725D5D8A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602" y="5184871"/>
            <a:ext cx="9806795" cy="14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35BFA-09C7-EE4F-7E86-5F66754EC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07" y="626310"/>
            <a:ext cx="10669986" cy="161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0515E9-2208-1075-05B5-58FF5491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8810"/>
            <a:ext cx="9144000" cy="2268081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Reimbursement Reporting </a:t>
            </a:r>
            <a:br>
              <a:rPr lang="en-US" sz="6000" dirty="0"/>
            </a:br>
            <a:r>
              <a:rPr lang="en-US" sz="6000" dirty="0"/>
              <a:t>Updates</a:t>
            </a:r>
            <a:br>
              <a:rPr lang="en-US" sz="6000" dirty="0"/>
            </a:b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34610675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BAF46-EDEA-BC4F-F6B6-B6815376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n-US" dirty="0"/>
              <a:t>Some things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B736B-ADB3-0AF7-4D76-4C101DA52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1097280"/>
            <a:ext cx="11327802" cy="507968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endParaRPr lang="en-US" sz="2900" dirty="0"/>
          </a:p>
          <a:p>
            <a:pPr>
              <a:lnSpc>
                <a:spcPct val="100000"/>
              </a:lnSpc>
            </a:pPr>
            <a:r>
              <a:rPr lang="en-US" sz="2900" dirty="0"/>
              <a:t>Current Legislation</a:t>
            </a:r>
          </a:p>
          <a:p>
            <a:pPr lvl="1">
              <a:lnSpc>
                <a:spcPct val="100000"/>
              </a:lnSpc>
            </a:pPr>
            <a:r>
              <a:rPr lang="en-US" sz="2900" dirty="0"/>
              <a:t>Rural Emergency Hospital Adjustment Act – S. 3394  -  H.R. 8246</a:t>
            </a:r>
          </a:p>
          <a:p>
            <a:pPr lvl="2">
              <a:lnSpc>
                <a:spcPct val="100000"/>
              </a:lnSpc>
            </a:pPr>
            <a:r>
              <a:rPr lang="en-US" sz="2900" dirty="0"/>
              <a:t>Revision of eligibility on REH certification for closed or discontinued operations.</a:t>
            </a:r>
          </a:p>
          <a:p>
            <a:pPr lvl="1">
              <a:lnSpc>
                <a:spcPct val="100000"/>
              </a:lnSpc>
            </a:pPr>
            <a:endParaRPr lang="en-US" sz="2900" dirty="0"/>
          </a:p>
          <a:p>
            <a:pPr lvl="1">
              <a:lnSpc>
                <a:spcPct val="100000"/>
              </a:lnSpc>
            </a:pPr>
            <a:r>
              <a:rPr lang="en-US" sz="2900" dirty="0"/>
              <a:t>Medicare Advantage Consumer protection Act – H.R. 5854</a:t>
            </a:r>
          </a:p>
          <a:p>
            <a:pPr lvl="2">
              <a:lnSpc>
                <a:spcPct val="100000"/>
              </a:lnSpc>
            </a:pPr>
            <a:r>
              <a:rPr lang="en-US" sz="2900" dirty="0"/>
              <a:t>Requires MA plans to report additional information to CMS, incl encounter data, additional claims data, number of coverage denials.</a:t>
            </a:r>
          </a:p>
          <a:p>
            <a:pPr lvl="1">
              <a:lnSpc>
                <a:spcPct val="100000"/>
              </a:lnSpc>
            </a:pPr>
            <a:endParaRPr lang="en-US" sz="2900" dirty="0"/>
          </a:p>
          <a:p>
            <a:pPr lvl="1">
              <a:lnSpc>
                <a:spcPct val="100000"/>
              </a:lnSpc>
            </a:pPr>
            <a:r>
              <a:rPr lang="en-US" sz="2900" dirty="0"/>
              <a:t>Rural Health Care Access Act – H.R. 1128</a:t>
            </a:r>
          </a:p>
          <a:p>
            <a:pPr lvl="2">
              <a:lnSpc>
                <a:spcPct val="100000"/>
              </a:lnSpc>
            </a:pPr>
            <a:r>
              <a:rPr lang="en-US" sz="2900" dirty="0"/>
              <a:t>Permits states to designate CAH, without any mileage criteria for hospital located in rural areas.</a:t>
            </a:r>
          </a:p>
          <a:p>
            <a:pPr lvl="1">
              <a:lnSpc>
                <a:spcPct val="100000"/>
              </a:lnSpc>
            </a:pPr>
            <a:endParaRPr lang="en-US" sz="2900" dirty="0"/>
          </a:p>
          <a:p>
            <a:pPr lvl="1">
              <a:lnSpc>
                <a:spcPct val="100000"/>
              </a:lnSpc>
            </a:pPr>
            <a:r>
              <a:rPr lang="en-US" sz="2900" dirty="0"/>
              <a:t>Save America’s Rural Hospitals Act - H.R. 833</a:t>
            </a:r>
          </a:p>
          <a:p>
            <a:pPr lvl="2">
              <a:lnSpc>
                <a:spcPct val="100000"/>
              </a:lnSpc>
            </a:pPr>
            <a:r>
              <a:rPr lang="en-US" sz="2900" dirty="0"/>
              <a:t>Proposes CAH qualification for hospitals serving in a HPSA, high number of low-income patients, experienced losses for two consecutive years, and has a plan for hospital’s sustainability.</a:t>
            </a:r>
          </a:p>
          <a:p>
            <a:pPr lvl="2">
              <a:lnSpc>
                <a:spcPct val="100000"/>
              </a:lnSpc>
            </a:pPr>
            <a:endParaRPr lang="en-US" sz="2900" dirty="0"/>
          </a:p>
          <a:p>
            <a:pPr lvl="1">
              <a:lnSpc>
                <a:spcPct val="100000"/>
              </a:lnSpc>
            </a:pPr>
            <a:r>
              <a:rPr lang="en-US" sz="2900" dirty="0"/>
              <a:t>Rural Hospitals Support Act – S. 1110</a:t>
            </a:r>
          </a:p>
          <a:p>
            <a:pPr lvl="2">
              <a:lnSpc>
                <a:spcPct val="100000"/>
              </a:lnSpc>
            </a:pPr>
            <a:r>
              <a:rPr lang="en-US" sz="2900" dirty="0"/>
              <a:t>Adjust SCH and MDH payment rates to 2016 (if higher) and makes MDH and LVP permanent</a:t>
            </a:r>
          </a:p>
        </p:txBody>
      </p:sp>
    </p:spTree>
    <p:extLst>
      <p:ext uri="{BB962C8B-B14F-4D97-AF65-F5344CB8AC3E}">
        <p14:creationId xmlns:p14="http://schemas.microsoft.com/office/powerpoint/2010/main" val="2810065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3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84754E"/>
                </a:solidFill>
              </a:rPr>
              <a:t>Update on Price Transparency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2329191" y="1657058"/>
            <a:ext cx="923749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Additional Machine-Readable File (MRF) Fields + Information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Include drug units and type of measurement.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Specify the code type for each code with applicable modifiers.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For payer-specific negotiated charges, include three fields: dollar amount, percentage, and algorithm.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Add a field showing the average dollar amount estimated to be paid by a third-party payer.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Define the methodology for each standard charge from the CMS-prescribed list.</a:t>
            </a:r>
          </a:p>
          <a:p>
            <a:pPr lvl="1"/>
            <a:endParaRPr lang="en-US" sz="1800" dirty="0">
              <a:solidFill>
                <a:schemeClr val="tx1"/>
              </a:solidFill>
              <a:latin typeface="PalatinoLinotype-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C09B89-EC06-3418-A755-269F5C8F3507}"/>
              </a:ext>
            </a:extLst>
          </p:cNvPr>
          <p:cNvSpPr/>
          <p:nvPr/>
        </p:nvSpPr>
        <p:spPr>
          <a:xfrm>
            <a:off x="2130204" y="2003421"/>
            <a:ext cx="182880" cy="2300142"/>
          </a:xfrm>
          <a:prstGeom prst="rect">
            <a:avLst/>
          </a:prstGeom>
          <a:solidFill>
            <a:srgbClr val="CDC3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01D8B-FAE2-6501-6304-A3B9E0876527}"/>
              </a:ext>
            </a:extLst>
          </p:cNvPr>
          <p:cNvSpPr txBox="1"/>
          <p:nvPr/>
        </p:nvSpPr>
        <p:spPr>
          <a:xfrm>
            <a:off x="207818" y="2003421"/>
            <a:ext cx="1906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nstantia" panose="02030602050306030303" pitchFamily="18" charset="0"/>
              </a:rPr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4105835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84754E"/>
                </a:solidFill>
              </a:rPr>
              <a:t>Federal DSH Developments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782541" y="1581912"/>
            <a:ext cx="10515600" cy="4736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Supplemental Security Income (SSI)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SSI percentage is one of the factors in calculating Federal DSH reimbursement.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SSI is the percentage of patient days which are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eligible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for both Medicare Part A and SSI. 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numerator of the SSI fraction represents SSI days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larger the numerator the larger the SSI fraction becomes.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This fraction is added to the Medicaid Fraction which makes up the total Federal DSH percentage.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SSI’s are calculated based on the federal fiscal year end, 9/30. 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Hospital year ends that are not 9/30’s  have an opportunity to change the SSI fraction to the hospital year end.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160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84754E"/>
                </a:solidFill>
              </a:rPr>
              <a:t>Federal DSH Developments 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782541" y="1581912"/>
            <a:ext cx="10515600" cy="4736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Recent Activity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CMS Transmittal 13413, effective July 31, 2024.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Allows for SSI realignment requests for periods beginning  prior to 10/1/2013.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Once requested, the request may not be rescinded for at least one complete cost reporting period.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&lt;- we are recommending this be delayed for potential changes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Action Steps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Perform high level opportunity analysis.</a:t>
            </a:r>
          </a:p>
          <a:p>
            <a:pPr marR="0" lvl="2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Evaluate SSI trending 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Hold off for now on requesting SSI realignment, even if beneficial, in light of a pending Supreme Court Case (Advocate Christ) which may impact the SSI fraction.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Other cases and factors may impact the SSI ultimate results.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604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3299-2ADD-B84B-AD6F-5E4F6592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Rural Hospitals &amp; Graduate Medical Education (GME)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798AA-5D93-A7CF-4834-84C7FD21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22872" cy="456723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Potential Help for Physician Shortage</a:t>
            </a:r>
          </a:p>
          <a:p>
            <a:pPr lvl="1"/>
            <a:r>
              <a:rPr lang="en-US" dirty="0"/>
              <a:t>Recruiting –program may attract physicians interested in teaching</a:t>
            </a:r>
          </a:p>
          <a:p>
            <a:pPr lvl="1"/>
            <a:r>
              <a:rPr lang="en-US" dirty="0"/>
              <a:t>Residents more likely to practice where they trained</a:t>
            </a:r>
          </a:p>
          <a:p>
            <a:r>
              <a:rPr lang="en-US" dirty="0"/>
              <a:t>Medicare reimburses when it’s an approved GME program</a:t>
            </a:r>
          </a:p>
          <a:p>
            <a:pPr lvl="1"/>
            <a:r>
              <a:rPr lang="en-US" dirty="0"/>
              <a:t>Medicine</a:t>
            </a:r>
          </a:p>
          <a:p>
            <a:pPr lvl="1"/>
            <a:r>
              <a:rPr lang="en-US" dirty="0"/>
              <a:t>Osteopathy</a:t>
            </a:r>
          </a:p>
          <a:p>
            <a:pPr lvl="1"/>
            <a:r>
              <a:rPr lang="en-US" dirty="0"/>
              <a:t>Dentistry</a:t>
            </a:r>
          </a:p>
          <a:p>
            <a:pPr lvl="1"/>
            <a:r>
              <a:rPr lang="en-US" dirty="0"/>
              <a:t>Podiatry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1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84754E"/>
                </a:solidFill>
              </a:rPr>
              <a:t>Risk Assessment/Mitigation 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838200" y="1580321"/>
            <a:ext cx="10515600" cy="45322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Information and Communication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Policies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Job duties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Control Activities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General ledger account reconciliations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Cash goals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165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3299-2ADD-B84B-AD6F-5E4F6592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Rural Hospitals &amp; Graduate Medical Education (GME) Programs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798AA-5D93-A7CF-4834-84C7FD21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22872" cy="456723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Start New Training Program</a:t>
            </a:r>
          </a:p>
          <a:p>
            <a:r>
              <a:rPr lang="en-US" dirty="0"/>
              <a:t>Participate in Rural Training Program (RTP)</a:t>
            </a:r>
          </a:p>
          <a:p>
            <a:pPr lvl="1"/>
            <a:r>
              <a:rPr lang="en-US" dirty="0"/>
              <a:t>Can be any specialty, not just Family Medicine</a:t>
            </a:r>
          </a:p>
          <a:p>
            <a:pPr lvl="1"/>
            <a:r>
              <a:rPr lang="en-US" dirty="0"/>
              <a:t>ACGME accredited and where residents (either all or a subset) spend greater than 50% of their training in the program in a rural area</a:t>
            </a:r>
          </a:p>
          <a:p>
            <a:pPr lvl="1"/>
            <a:r>
              <a:rPr lang="en-US" dirty="0"/>
              <a:t>Urban hospital is a sponsor</a:t>
            </a:r>
          </a:p>
          <a:p>
            <a:pPr lvl="1"/>
            <a:r>
              <a:rPr lang="en-US" dirty="0"/>
              <a:t>Provides a training rotation site for an existing program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837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3299-2ADD-B84B-AD6F-5E4F6592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the GME Payment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798AA-5D93-A7CF-4834-84C7FD21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22872" cy="4567237"/>
          </a:xfrm>
        </p:spPr>
        <p:txBody>
          <a:bodyPr>
            <a:normAutofit/>
          </a:bodyPr>
          <a:lstStyle/>
          <a:p>
            <a:r>
              <a:rPr lang="en-US" dirty="0"/>
              <a:t>Direct GME</a:t>
            </a:r>
          </a:p>
          <a:p>
            <a:pPr lvl="1"/>
            <a:r>
              <a:rPr lang="en-US" dirty="0"/>
              <a:t>Costs directly related to the training of residents</a:t>
            </a:r>
          </a:p>
          <a:p>
            <a:pPr lvl="2"/>
            <a:r>
              <a:rPr lang="en-US" dirty="0"/>
              <a:t>Salaries/Stipends</a:t>
            </a:r>
          </a:p>
          <a:p>
            <a:pPr lvl="2"/>
            <a:r>
              <a:rPr lang="en-US" dirty="0"/>
              <a:t>Fringe Benefits</a:t>
            </a:r>
          </a:p>
          <a:p>
            <a:pPr lvl="2"/>
            <a:r>
              <a:rPr lang="en-US" dirty="0"/>
              <a:t>Other direct expenses</a:t>
            </a:r>
          </a:p>
          <a:p>
            <a:pPr lvl="1"/>
            <a:r>
              <a:rPr lang="en-US" dirty="0"/>
              <a:t>Payment formula based on a per-resident amount and subject to FTE caps</a:t>
            </a:r>
          </a:p>
          <a:p>
            <a:pPr lvl="1"/>
            <a:r>
              <a:rPr lang="en-US" dirty="0"/>
              <a:t>Separate pass-thru payment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32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3299-2ADD-B84B-AD6F-5E4F6592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the GME Payment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798AA-5D93-A7CF-4834-84C7FD21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22872" cy="4567237"/>
          </a:xfrm>
        </p:spPr>
        <p:txBody>
          <a:bodyPr>
            <a:normAutofit/>
          </a:bodyPr>
          <a:lstStyle/>
          <a:p>
            <a:r>
              <a:rPr lang="en-US" dirty="0"/>
              <a:t>Indirect GME</a:t>
            </a:r>
          </a:p>
          <a:p>
            <a:pPr lvl="1"/>
            <a:r>
              <a:rPr lang="en-US" dirty="0"/>
              <a:t>Reimburses teaching hospitals to account for higher indirect patient care</a:t>
            </a:r>
          </a:p>
          <a:p>
            <a:pPr lvl="1"/>
            <a:r>
              <a:rPr lang="en-US" dirty="0"/>
              <a:t>Added to DRG payments paid under Medicare IPPS</a:t>
            </a:r>
          </a:p>
          <a:p>
            <a:pPr lvl="1"/>
            <a:r>
              <a:rPr lang="en-US" dirty="0"/>
              <a:t>Payment formula looks at:</a:t>
            </a:r>
          </a:p>
          <a:p>
            <a:pPr lvl="2"/>
            <a:r>
              <a:rPr lang="en-US" dirty="0"/>
              <a:t>PPS Bed Count</a:t>
            </a:r>
          </a:p>
          <a:p>
            <a:pPr lvl="2"/>
            <a:r>
              <a:rPr lang="en-US" dirty="0"/>
              <a:t>Resident FTE’s</a:t>
            </a:r>
          </a:p>
          <a:p>
            <a:pPr lvl="2"/>
            <a:r>
              <a:rPr lang="en-US" dirty="0"/>
              <a:t>Average Daily Census</a:t>
            </a:r>
          </a:p>
          <a:p>
            <a:pPr lvl="2"/>
            <a:r>
              <a:rPr lang="en-US" dirty="0"/>
              <a:t>Annual FTEs of residents/FTE Cap</a:t>
            </a:r>
          </a:p>
          <a:p>
            <a:pPr lvl="2"/>
            <a:r>
              <a:rPr lang="en-US" dirty="0"/>
              <a:t>Statutory payment formula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262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3299-2ADD-B84B-AD6F-5E4F6592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GME – HRSA Funding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798AA-5D93-A7CF-4834-84C7FD21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22872" cy="456723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HRSA Rural Residency Planning and Development Program (RRPDP) – Opportunity Number: HRSA 25-007</a:t>
            </a:r>
          </a:p>
          <a:p>
            <a:endParaRPr lang="en-US" dirty="0"/>
          </a:p>
          <a:p>
            <a:r>
              <a:rPr lang="en-US" dirty="0"/>
              <a:t>Criteria:</a:t>
            </a:r>
          </a:p>
          <a:p>
            <a:pPr lvl="1"/>
            <a:r>
              <a:rPr lang="en-US" dirty="0"/>
              <a:t>Expand access to health care in rural areas</a:t>
            </a:r>
          </a:p>
          <a:p>
            <a:pPr lvl="1"/>
            <a:r>
              <a:rPr lang="en-US" dirty="0"/>
              <a:t>Develop new and sustainable rural residency program</a:t>
            </a:r>
          </a:p>
          <a:p>
            <a:pPr lvl="1"/>
            <a:r>
              <a:rPr lang="en-US" dirty="0"/>
              <a:t>Includes Rural Track Programs (RTP)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439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35BFA-09C7-EE4F-7E86-5F66754EC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07" y="626310"/>
            <a:ext cx="10669986" cy="161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0515E9-2208-1075-05B5-58FF5491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8810"/>
            <a:ext cx="9144000" cy="2268081"/>
          </a:xfrm>
        </p:spPr>
        <p:txBody>
          <a:bodyPr>
            <a:normAutofit/>
          </a:bodyPr>
          <a:lstStyle/>
          <a:p>
            <a:r>
              <a:rPr lang="en-US" sz="6000" dirty="0"/>
              <a:t>More Changes?</a:t>
            </a:r>
            <a:br>
              <a:rPr lang="en-US" sz="6000" dirty="0"/>
            </a:b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14662404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35BFA-09C7-EE4F-7E86-5F66754EC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8" y="795688"/>
            <a:ext cx="10669986" cy="161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0515E9-2208-1075-05B5-58FF5491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858" y="1511705"/>
            <a:ext cx="9144000" cy="2387600"/>
          </a:xfrm>
        </p:spPr>
        <p:txBody>
          <a:bodyPr/>
          <a:lstStyle/>
          <a:p>
            <a:r>
              <a:rPr lang="en-US" sz="6000" dirty="0"/>
              <a:t>Questions?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8EEBA75-0B9B-28D4-020F-F54C6D998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7A2B2-9134-2C39-0028-5711D7173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515" y="3987743"/>
            <a:ext cx="9526970" cy="27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6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35BFA-09C7-EE4F-7E86-5F66754EC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07" y="626310"/>
            <a:ext cx="10669986" cy="161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0515E9-2208-1075-05B5-58FF5491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8810"/>
            <a:ext cx="9144000" cy="3523226"/>
          </a:xfrm>
        </p:spPr>
        <p:txBody>
          <a:bodyPr>
            <a:normAutofit fontScale="90000"/>
          </a:bodyPr>
          <a:lstStyle/>
          <a:p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Supplemental Funding/Directed Payment Programs</a:t>
            </a:r>
            <a:br>
              <a:rPr lang="en-US" sz="6000" dirty="0"/>
            </a:b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143337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39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84754E"/>
                </a:solidFill>
              </a:rPr>
              <a:t>LoFTS</a:t>
            </a:r>
            <a:r>
              <a:rPr lang="en-US" dirty="0">
                <a:solidFill>
                  <a:srgbClr val="84754E"/>
                </a:solidFill>
              </a:rPr>
              <a:t> Reporting- Due October </a:t>
            </a:r>
            <a:br>
              <a:rPr lang="en-US" dirty="0">
                <a:solidFill>
                  <a:srgbClr val="84754E"/>
                </a:solidFill>
              </a:rPr>
            </a:br>
            <a:r>
              <a:rPr lang="en-US" dirty="0">
                <a:solidFill>
                  <a:srgbClr val="84754E"/>
                </a:solidFill>
              </a:rPr>
              <a:t>Covering FFY2024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838200" y="1878496"/>
            <a:ext cx="10515600" cy="45322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 Modules +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Funding Source Statement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Module 1- Hospitals Who Handle LPPFs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Module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Anyone Who Submits IGT for Hospital Programs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CHIRP, DSH, HARP, UC, GME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Module 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Anyone Who Submits IGT for Non-Hospital Programs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RAPPS, QIPP, TIPPS, DPP BHS, UC Dental, UC Physician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(Module 4– Anyone Who Submits CPEs)-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 Longer Anticipated Oct 2024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Ambulance, School-Based Services (SHARS), and/or Public Health Provider Charity Care (PHP-CC)</a:t>
            </a:r>
          </a:p>
        </p:txBody>
      </p:sp>
    </p:spTree>
    <p:extLst>
      <p:ext uri="{BB962C8B-B14F-4D97-AF65-F5344CB8AC3E}">
        <p14:creationId xmlns:p14="http://schemas.microsoft.com/office/powerpoint/2010/main" val="3778728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39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84754E"/>
                </a:solidFill>
              </a:rPr>
              <a:t>LoFTS</a:t>
            </a:r>
            <a:r>
              <a:rPr lang="en-US" dirty="0">
                <a:solidFill>
                  <a:srgbClr val="84754E"/>
                </a:solidFill>
              </a:rPr>
              <a:t> October Reporting Resources </a:t>
            </a:r>
            <a:br>
              <a:rPr lang="en-US" dirty="0">
                <a:solidFill>
                  <a:srgbClr val="84754E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838200" y="1053548"/>
            <a:ext cx="10515600" cy="56056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Weekly Q&amp;A Sessions by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LoFTS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Team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Tuesdays at 11 AM (10/8, 10/15, 10/22, 10/29)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Link to join on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LoFTS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site: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5"/>
              </a:rPr>
              <a:t>https://pfd.hhs.texas.gov/local-funding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User Guides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Registration, Login, &amp; Module Determination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Funding Source Statement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Module 1, Module 2, Module 3 have separate guides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Funding Source Checklist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IGT Refund Amounts Issued During FFY2024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6"/>
              </a:rPr>
              <a:t>https://pfd.hhs.texas.gov/pfd-supplemental-and-directed-payments-information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LoFTS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Team Phone Number: (737) 867-7877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LoFTS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Team Email: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7"/>
              </a:rPr>
              <a:t>PFD_LFM@hhs.texas.gov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622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84754E"/>
                </a:solidFill>
              </a:rPr>
              <a:t>LoFTS</a:t>
            </a:r>
            <a:r>
              <a:rPr lang="en-US" dirty="0">
                <a:solidFill>
                  <a:srgbClr val="84754E"/>
                </a:solidFill>
              </a:rPr>
              <a:t> FFY24 IGT Dates- Module 2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838200" y="1643743"/>
            <a:ext cx="10515600" cy="484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C20A1-C77E-1631-C817-D23A332C9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736" y="1200474"/>
            <a:ext cx="4949027" cy="54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78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C 041023 PowerPoint" id="{1C02CDC7-3833-394B-A8A2-89E8D40A8845}" vid="{019AB038-2BF9-0E46-94EB-1020DA9208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3027</TotalTime>
  <Words>4780</Words>
  <Application>Microsoft Office PowerPoint</Application>
  <PresentationFormat>Widescreen</PresentationFormat>
  <Paragraphs>548</Paragraphs>
  <Slides>55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Aptos</vt:lpstr>
      <vt:lpstr>Arial</vt:lpstr>
      <vt:lpstr>Calibri</vt:lpstr>
      <vt:lpstr>Century Gothic</vt:lpstr>
      <vt:lpstr>Constantia</vt:lpstr>
      <vt:lpstr>PalatinoLinotype-Roman</vt:lpstr>
      <vt:lpstr>Times New Roman</vt:lpstr>
      <vt:lpstr>Verdana</vt:lpstr>
      <vt:lpstr>Office Theme</vt:lpstr>
      <vt:lpstr>TORCH Conference Fall 2024</vt:lpstr>
      <vt:lpstr>AGENDA</vt:lpstr>
      <vt:lpstr>Risk Assessment/Mitigation </vt:lpstr>
      <vt:lpstr>Risk Assessment/Mitigation</vt:lpstr>
      <vt:lpstr>Risk Assessment/Mitigation (cont’d)</vt:lpstr>
      <vt:lpstr>          Supplemental Funding/Directed Payment Programs </vt:lpstr>
      <vt:lpstr>LoFTS Reporting- Due October  Covering FFY2024</vt:lpstr>
      <vt:lpstr>LoFTS October Reporting Resources  </vt:lpstr>
      <vt:lpstr>LoFTS FFY24 IGT Dates- Module 2 </vt:lpstr>
      <vt:lpstr>LoFTS FFY24 IGT Dates- Module 3 </vt:lpstr>
      <vt:lpstr>LoFTS Reporting Reviews</vt:lpstr>
      <vt:lpstr>CHIRP- Program Structure Y4/SFY25 </vt:lpstr>
      <vt:lpstr>CHIRP- Payment Structure Updates</vt:lpstr>
      <vt:lpstr>PowerPoint Presentation</vt:lpstr>
      <vt:lpstr>CHIRP- Reporting</vt:lpstr>
      <vt:lpstr>CHIRP- Reporting Measure Updates</vt:lpstr>
      <vt:lpstr>CHIRP- Reporting Measure Updates (cont’d)</vt:lpstr>
      <vt:lpstr>RAPPS- Program Structure Y4/SFY25 </vt:lpstr>
      <vt:lpstr>RAPPS- Reporting</vt:lpstr>
      <vt:lpstr>RAPPS- Reporting Measure Updates</vt:lpstr>
      <vt:lpstr>PowerPoint Presentation</vt:lpstr>
      <vt:lpstr>CHIRP &amp; RAPPS Reporting- HHSC Reviews</vt:lpstr>
      <vt:lpstr>QIPP- Eligibility Rule Changes </vt:lpstr>
      <vt:lpstr>QIPP- Y8/SFY25 Funding Rule Changes </vt:lpstr>
      <vt:lpstr>QIPP- Y8/SFY25 Funding Rule Changes (cont’d) </vt:lpstr>
      <vt:lpstr>QIPP- Y8/SFY25 Program Structure</vt:lpstr>
      <vt:lpstr>QIPP- Reporting</vt:lpstr>
      <vt:lpstr>QIPP- Reporting (cont’d)</vt:lpstr>
      <vt:lpstr>ATLIS- Program Overview</vt:lpstr>
      <vt:lpstr>ATLIS- Funding</vt:lpstr>
      <vt:lpstr>ATLIS- Reporting</vt:lpstr>
      <vt:lpstr>Key Dates-  Enrollment, IGT, Reporting</vt:lpstr>
      <vt:lpstr>Key Dates(cont’d) Enrollment, IGT, Reporting</vt:lpstr>
      <vt:lpstr>How Do We Assist with DPPs?</vt:lpstr>
      <vt:lpstr>How Do We Assist with DPPs? (cont’d)</vt:lpstr>
      <vt:lpstr>State DSH/UC (DY 14- SFY 2025) Developments</vt:lpstr>
      <vt:lpstr>State DSH Proposed Rule Amendment</vt:lpstr>
      <vt:lpstr>State DSH Proposed Rule Amendment (cont’d)</vt:lpstr>
      <vt:lpstr>UC Considerations</vt:lpstr>
      <vt:lpstr>UC Modeling Assumptions</vt:lpstr>
      <vt:lpstr>WHAT IS HICH?</vt:lpstr>
      <vt:lpstr>WHAT IS HICH? (cont’d)</vt:lpstr>
      <vt:lpstr>Article IX Sec. 17.34: Charity Care and Hospital Transparency—Draft Report Available</vt:lpstr>
      <vt:lpstr>Reimbursement Reporting  Updates </vt:lpstr>
      <vt:lpstr>Some things to Know</vt:lpstr>
      <vt:lpstr>Update on Price Transparency</vt:lpstr>
      <vt:lpstr>Federal DSH Developments</vt:lpstr>
      <vt:lpstr>Federal DSH Developments (cont’d)</vt:lpstr>
      <vt:lpstr>Rural Hospitals &amp; Graduate Medical Education (GME) Programs</vt:lpstr>
      <vt:lpstr>Rural Hospitals &amp; Graduate Medical Education (GME) Programs (cont’d)</vt:lpstr>
      <vt:lpstr>How does the GME Payment Work?</vt:lpstr>
      <vt:lpstr>How does the GME Payment Work?</vt:lpstr>
      <vt:lpstr>GME – HRSA Funding Opportunities</vt:lpstr>
      <vt:lpstr>More Changes?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TORCH Conference Spring 2023</dc:title>
  <dc:creator>Shonna Cannaday</dc:creator>
  <cp:lastModifiedBy>Shonna Cannaday</cp:lastModifiedBy>
  <cp:revision>102</cp:revision>
  <dcterms:created xsi:type="dcterms:W3CDTF">2023-04-11T04:37:54Z</dcterms:created>
  <dcterms:modified xsi:type="dcterms:W3CDTF">2024-09-24T16:51:49Z</dcterms:modified>
</cp:coreProperties>
</file>