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4.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5.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29.xml" ContentType="application/vnd.openxmlformats-officedocument.themeOverride+xml"/>
  <Override PartName="/ppt/notesSlides/notesSlide8.xml" ContentType="application/vnd.openxmlformats-officedocument.presentationml.notesSlide+xml"/>
  <Override PartName="/ppt/theme/themeOverride30.xml" ContentType="application/vnd.openxmlformats-officedocument.themeOverride+xml"/>
  <Override PartName="/ppt/notesSlides/notesSlide9.xml" ContentType="application/vnd.openxmlformats-officedocument.presentationml.notesSlide+xml"/>
  <Override PartName="/ppt/theme/themeOverride31.xml" ContentType="application/vnd.openxmlformats-officedocument.themeOverride+xml"/>
  <Override PartName="/ppt/notesSlides/notesSlide10.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notesSlides/notesSlide11.xml" ContentType="application/vnd.openxmlformats-officedocument.presentationml.notesSlide+xml"/>
  <Override PartName="/ppt/theme/themeOverride34.xml" ContentType="application/vnd.openxmlformats-officedocument.themeOverride+xml"/>
  <Override PartName="/ppt/notesSlides/notesSlide12.xml" ContentType="application/vnd.openxmlformats-officedocument.presentationml.notesSlide+xml"/>
  <Override PartName="/ppt/theme/themeOverride35.xml" ContentType="application/vnd.openxmlformats-officedocument.themeOverride+xml"/>
  <Override PartName="/ppt/notesSlides/notesSlide13.xml" ContentType="application/vnd.openxmlformats-officedocument.presentationml.notesSlide+xml"/>
  <Override PartName="/ppt/theme/themeOverride36.xml" ContentType="application/vnd.openxmlformats-officedocument.themeOverride+xml"/>
  <Override PartName="/ppt/notesSlides/notesSlide14.xml" ContentType="application/vnd.openxmlformats-officedocument.presentationml.notesSlide+xml"/>
  <Override PartName="/ppt/theme/themeOverride37.xml" ContentType="application/vnd.openxmlformats-officedocument.themeOverride+xml"/>
  <Override PartName="/ppt/notesSlides/notesSlide15.xml" ContentType="application/vnd.openxmlformats-officedocument.presentationml.notesSlide+xml"/>
  <Override PartName="/ppt/theme/themeOverride38.xml" ContentType="application/vnd.openxmlformats-officedocument.themeOverride+xml"/>
  <Override PartName="/ppt/notesSlides/notesSlide16.xml" ContentType="application/vnd.openxmlformats-officedocument.presentationml.notesSlide+xml"/>
  <Override PartName="/ppt/theme/themeOverride39.xml" ContentType="application/vnd.openxmlformats-officedocument.themeOverride+xml"/>
  <Override PartName="/ppt/notesSlides/notesSlide17.xml" ContentType="application/vnd.openxmlformats-officedocument.presentationml.notesSlide+xml"/>
  <Override PartName="/ppt/theme/themeOverride40.xml" ContentType="application/vnd.openxmlformats-officedocument.themeOverride+xml"/>
  <Override PartName="/ppt/notesSlides/notesSlide18.xml" ContentType="application/vnd.openxmlformats-officedocument.presentationml.notesSlide+xml"/>
  <Override PartName="/ppt/theme/themeOverride41.xml" ContentType="application/vnd.openxmlformats-officedocument.themeOverride+xml"/>
  <Override PartName="/ppt/notesSlides/notesSlide19.xml" ContentType="application/vnd.openxmlformats-officedocument.presentationml.notesSlide+xml"/>
  <Override PartName="/ppt/theme/themeOverride42.xml" ContentType="application/vnd.openxmlformats-officedocument.themeOverride+xml"/>
  <Override PartName="/ppt/theme/themeOverride43.xml" ContentType="application/vnd.openxmlformats-officedocument.themeOverride+xml"/>
  <Override PartName="/ppt/notesSlides/notesSlide20.xml" ContentType="application/vnd.openxmlformats-officedocument.presentationml.notesSlide+xml"/>
  <Override PartName="/ppt/theme/themeOverride44.xml" ContentType="application/vnd.openxmlformats-officedocument.themeOverride+xml"/>
  <Override PartName="/ppt/theme/themeOverride45.xml" ContentType="application/vnd.openxmlformats-officedocument.themeOverride+xml"/>
  <Override PartName="/ppt/notesSlides/notesSlide21.xml" ContentType="application/vnd.openxmlformats-officedocument.presentationml.notesSlide+xml"/>
  <Override PartName="/ppt/theme/themeOverride46.xml" ContentType="application/vnd.openxmlformats-officedocument.themeOverride+xml"/>
  <Override PartName="/ppt/notesSlides/notesSlide22.xml" ContentType="application/vnd.openxmlformats-officedocument.presentationml.notesSlide+xml"/>
  <Override PartName="/ppt/theme/themeOverride47.xml" ContentType="application/vnd.openxmlformats-officedocument.themeOverride+xml"/>
  <Override PartName="/ppt/notesSlides/notesSlide23.xml" ContentType="application/vnd.openxmlformats-officedocument.presentationml.notesSlide+xml"/>
  <Override PartName="/ppt/theme/themeOverride48.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7" r:id="rId5"/>
    <p:sldId id="1580" r:id="rId6"/>
    <p:sldId id="1510" r:id="rId7"/>
    <p:sldId id="1569" r:id="rId8"/>
    <p:sldId id="1560" r:id="rId9"/>
    <p:sldId id="1579" r:id="rId10"/>
    <p:sldId id="1570" r:id="rId11"/>
    <p:sldId id="1571" r:id="rId12"/>
    <p:sldId id="1572" r:id="rId13"/>
    <p:sldId id="1573" r:id="rId14"/>
    <p:sldId id="1561" r:id="rId15"/>
    <p:sldId id="1588" r:id="rId16"/>
    <p:sldId id="1594" r:id="rId17"/>
    <p:sldId id="1593" r:id="rId18"/>
    <p:sldId id="1592" r:id="rId19"/>
    <p:sldId id="1596" r:id="rId20"/>
    <p:sldId id="1591" r:id="rId21"/>
    <p:sldId id="1597" r:id="rId22"/>
    <p:sldId id="1590" r:id="rId23"/>
    <p:sldId id="1598" r:id="rId24"/>
    <p:sldId id="1599" r:id="rId25"/>
    <p:sldId id="1568" r:id="rId26"/>
    <p:sldId id="1574" r:id="rId27"/>
    <p:sldId id="1575" r:id="rId28"/>
    <p:sldId id="1576" r:id="rId29"/>
    <p:sldId id="1577" r:id="rId30"/>
    <p:sldId id="1578" r:id="rId31"/>
    <p:sldId id="1587" r:id="rId32"/>
    <p:sldId id="1513" r:id="rId33"/>
    <p:sldId id="1473" r:id="rId34"/>
    <p:sldId id="1476" r:id="rId35"/>
    <p:sldId id="1508" r:id="rId36"/>
    <p:sldId id="1520" r:id="rId37"/>
    <p:sldId id="1501" r:id="rId38"/>
    <p:sldId id="1524" r:id="rId39"/>
    <p:sldId id="1515" r:id="rId40"/>
    <p:sldId id="1518" r:id="rId41"/>
    <p:sldId id="1517" r:id="rId42"/>
    <p:sldId id="1600" r:id="rId43"/>
    <p:sldId id="1601" r:id="rId44"/>
    <p:sldId id="1602" r:id="rId45"/>
    <p:sldId id="1603" r:id="rId46"/>
    <p:sldId id="1604" r:id="rId47"/>
    <p:sldId id="1605" r:id="rId48"/>
    <p:sldId id="1491" r:id="rId49"/>
    <p:sldId id="1509" r:id="rId50"/>
    <p:sldId id="1488" r:id="rId51"/>
    <p:sldId id="1490" r:id="rId52"/>
    <p:sldId id="1492" r:id="rId53"/>
    <p:sldId id="1481" r:id="rId54"/>
    <p:sldId id="298"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9E76"/>
    <a:srgbClr val="A59367"/>
    <a:srgbClr val="84754E"/>
    <a:srgbClr val="CDC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8" autoAdjust="0"/>
    <p:restoredTop sz="94660"/>
  </p:normalViewPr>
  <p:slideViewPr>
    <p:cSldViewPr snapToGrid="0">
      <p:cViewPr varScale="1">
        <p:scale>
          <a:sx n="58" d="100"/>
          <a:sy n="58" d="100"/>
        </p:scale>
        <p:origin x="72" y="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9AED9E-4F2C-4AFD-86C5-6F2A9B3F5325}" type="datetimeFigureOut">
              <a:rPr lang="en-US" smtClean="0"/>
              <a:t>6/18/2025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BDCF1E-1724-4731-B21A-E04EB4450201}" type="slidenum">
              <a:rPr lang="en-US" smtClean="0"/>
              <a:t>‹#›</a:t>
            </a:fld>
            <a:endParaRPr lang="en-US"/>
          </a:p>
        </p:txBody>
      </p:sp>
    </p:spTree>
    <p:extLst>
      <p:ext uri="{BB962C8B-B14F-4D97-AF65-F5344CB8AC3E}">
        <p14:creationId xmlns:p14="http://schemas.microsoft.com/office/powerpoint/2010/main" val="73800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BDCF1E-1724-4731-B21A-E04EB4450201}" type="slidenum">
              <a:rPr lang="en-US" smtClean="0"/>
              <a:t>3</a:t>
            </a:fld>
            <a:endParaRPr lang="en-US"/>
          </a:p>
        </p:txBody>
      </p:sp>
    </p:spTree>
    <p:extLst>
      <p:ext uri="{BB962C8B-B14F-4D97-AF65-F5344CB8AC3E}">
        <p14:creationId xmlns:p14="http://schemas.microsoft.com/office/powerpoint/2010/main" val="156674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11465-2346-5411-BCCB-170E260BE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9A1CC-9BA6-9245-236C-83D4BFF6C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F0145-7F24-84AE-8FDA-45B1F978D308}"/>
              </a:ext>
            </a:extLst>
          </p:cNvPr>
          <p:cNvSpPr>
            <a:spLocks noGrp="1"/>
          </p:cNvSpPr>
          <p:nvPr>
            <p:ph type="body" idx="1"/>
          </p:nvPr>
        </p:nvSpPr>
        <p:spPr/>
        <p:txBody>
          <a:bodyPr/>
          <a:lstStyle/>
          <a:p>
            <a:r>
              <a:rPr lang="en-US"/>
              <a:t>Many MA plans have reconsidered the prior auth process – good news.</a:t>
            </a:r>
          </a:p>
          <a:p>
            <a:endParaRPr lang="en-US"/>
          </a:p>
        </p:txBody>
      </p:sp>
      <p:sp>
        <p:nvSpPr>
          <p:cNvPr id="4" name="Slide Number Placeholder 3">
            <a:extLst>
              <a:ext uri="{FF2B5EF4-FFF2-40B4-BE49-F238E27FC236}">
                <a16:creationId xmlns:a16="http://schemas.microsoft.com/office/drawing/2014/main" id="{92087C0C-3BD4-E762-42E0-216C1F5DF718}"/>
              </a:ext>
            </a:extLst>
          </p:cNvPr>
          <p:cNvSpPr>
            <a:spLocks noGrp="1"/>
          </p:cNvSpPr>
          <p:nvPr>
            <p:ph type="sldNum" sz="quarter" idx="5"/>
          </p:nvPr>
        </p:nvSpPr>
        <p:spPr/>
        <p:txBody>
          <a:bodyPr/>
          <a:lstStyle/>
          <a:p>
            <a:fld id="{41BDCF1E-1724-4731-B21A-E04EB4450201}" type="slidenum">
              <a:rPr lang="en-US" smtClean="0"/>
              <a:t>33</a:t>
            </a:fld>
            <a:endParaRPr lang="en-US"/>
          </a:p>
        </p:txBody>
      </p:sp>
    </p:spTree>
    <p:extLst>
      <p:ext uri="{BB962C8B-B14F-4D97-AF65-F5344CB8AC3E}">
        <p14:creationId xmlns:p14="http://schemas.microsoft.com/office/powerpoint/2010/main" val="397644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5475-7E1D-2804-19E6-804937561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F947D-DB73-DFC0-2041-27D575559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BF136-0325-30C6-0B34-4DE8877E5BA2}"/>
              </a:ext>
            </a:extLst>
          </p:cNvPr>
          <p:cNvSpPr>
            <a:spLocks noGrp="1"/>
          </p:cNvSpPr>
          <p:nvPr>
            <p:ph type="body" idx="1"/>
          </p:nvPr>
        </p:nvSpPr>
        <p:spPr/>
        <p:txBody>
          <a:bodyPr/>
          <a:lstStyle/>
          <a:p>
            <a:r>
              <a:rPr lang="en-US" dirty="0"/>
              <a:t>Percentages</a:t>
            </a:r>
          </a:p>
          <a:p>
            <a:r>
              <a:rPr lang="en-US" dirty="0"/>
              <a:t>58.6M Americans on Medicare in 2020 – Rural has 20% of those (11.7M)  - Percentage of MA in 2020 = 10.38% of MC – 1.2M rural in 2020.</a:t>
            </a:r>
          </a:p>
          <a:p>
            <a:r>
              <a:rPr lang="en-US" dirty="0"/>
              <a:t>67M in 2025 – Rural has 20% of those (13.4M) – Percentage of MA in 2025 – </a:t>
            </a:r>
            <a:r>
              <a:rPr lang="en-US" dirty="0" err="1"/>
              <a:t>approx</a:t>
            </a:r>
            <a:r>
              <a:rPr lang="en-US" dirty="0"/>
              <a:t> 50% nationwide – about 33M Americans enrolled in Adv plan in 2025.  </a:t>
            </a:r>
            <a:r>
              <a:rPr lang="en-US" dirty="0" err="1"/>
              <a:t>apprx</a:t>
            </a:r>
            <a:r>
              <a:rPr lang="en-US" dirty="0"/>
              <a:t> 6.7M in rural 558% </a:t>
            </a:r>
            <a:r>
              <a:rPr lang="en-US" dirty="0" err="1"/>
              <a:t>inc</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3388538-4764-DAA9-E09B-84BE09011DCE}"/>
              </a:ext>
            </a:extLst>
          </p:cNvPr>
          <p:cNvSpPr>
            <a:spLocks noGrp="1"/>
          </p:cNvSpPr>
          <p:nvPr>
            <p:ph type="sldNum" sz="quarter" idx="5"/>
          </p:nvPr>
        </p:nvSpPr>
        <p:spPr/>
        <p:txBody>
          <a:bodyPr/>
          <a:lstStyle/>
          <a:p>
            <a:fld id="{41BDCF1E-1724-4731-B21A-E04EB4450201}" type="slidenum">
              <a:rPr lang="en-US" smtClean="0"/>
              <a:t>35</a:t>
            </a:fld>
            <a:endParaRPr lang="en-US"/>
          </a:p>
        </p:txBody>
      </p:sp>
    </p:spTree>
    <p:extLst>
      <p:ext uri="{BB962C8B-B14F-4D97-AF65-F5344CB8AC3E}">
        <p14:creationId xmlns:p14="http://schemas.microsoft.com/office/powerpoint/2010/main" val="266447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75D3-D95D-564A-328C-7AC702CF9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1D21D-757D-4593-2652-96BA8D9E2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CE5CF-A6AD-05E6-8180-AB1191E5AB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8E4065-AB8F-D205-2FB9-986A193DD900}"/>
              </a:ext>
            </a:extLst>
          </p:cNvPr>
          <p:cNvSpPr>
            <a:spLocks noGrp="1"/>
          </p:cNvSpPr>
          <p:nvPr>
            <p:ph type="sldNum" sz="quarter" idx="5"/>
          </p:nvPr>
        </p:nvSpPr>
        <p:spPr/>
        <p:txBody>
          <a:bodyPr/>
          <a:lstStyle/>
          <a:p>
            <a:fld id="{41BDCF1E-1724-4731-B21A-E04EB4450201}" type="slidenum">
              <a:rPr lang="en-US" smtClean="0"/>
              <a:t>36</a:t>
            </a:fld>
            <a:endParaRPr lang="en-US"/>
          </a:p>
        </p:txBody>
      </p:sp>
    </p:spTree>
    <p:extLst>
      <p:ext uri="{BB962C8B-B14F-4D97-AF65-F5344CB8AC3E}">
        <p14:creationId xmlns:p14="http://schemas.microsoft.com/office/powerpoint/2010/main" val="7944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3870-F2E1-7DF3-A71E-8CC23B09C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8195D-9D34-7D1F-D198-16BC9B798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4FB34-B257-5BA3-AEC1-FF40D634867C}"/>
              </a:ext>
            </a:extLst>
          </p:cNvPr>
          <p:cNvSpPr>
            <a:spLocks noGrp="1"/>
          </p:cNvSpPr>
          <p:nvPr>
            <p:ph type="body" idx="1"/>
          </p:nvPr>
        </p:nvSpPr>
        <p:spPr/>
        <p:txBody>
          <a:bodyPr/>
          <a:lstStyle/>
          <a:p>
            <a:r>
              <a:rPr lang="en-US"/>
              <a:t>Average over all hospitals is that about $306,000 appears to likely be related to claims denials.   This is across IP, OP, and </a:t>
            </a:r>
            <a:r>
              <a:rPr lang="en-US" err="1"/>
              <a:t>Sw</a:t>
            </a:r>
            <a:r>
              <a:rPr lang="en-US"/>
              <a:t> Bed and some hospitals had much more, some much less. </a:t>
            </a:r>
          </a:p>
        </p:txBody>
      </p:sp>
      <p:sp>
        <p:nvSpPr>
          <p:cNvPr id="4" name="Slide Number Placeholder 3">
            <a:extLst>
              <a:ext uri="{FF2B5EF4-FFF2-40B4-BE49-F238E27FC236}">
                <a16:creationId xmlns:a16="http://schemas.microsoft.com/office/drawing/2014/main" id="{63C3524C-5279-FBB9-7BE3-5D0CD37B4664}"/>
              </a:ext>
            </a:extLst>
          </p:cNvPr>
          <p:cNvSpPr>
            <a:spLocks noGrp="1"/>
          </p:cNvSpPr>
          <p:nvPr>
            <p:ph type="sldNum" sz="quarter" idx="5"/>
          </p:nvPr>
        </p:nvSpPr>
        <p:spPr/>
        <p:txBody>
          <a:bodyPr/>
          <a:lstStyle/>
          <a:p>
            <a:fld id="{41BDCF1E-1724-4731-B21A-E04EB4450201}" type="slidenum">
              <a:rPr lang="en-US" smtClean="0"/>
              <a:t>37</a:t>
            </a:fld>
            <a:endParaRPr lang="en-US"/>
          </a:p>
        </p:txBody>
      </p:sp>
    </p:spTree>
    <p:extLst>
      <p:ext uri="{BB962C8B-B14F-4D97-AF65-F5344CB8AC3E}">
        <p14:creationId xmlns:p14="http://schemas.microsoft.com/office/powerpoint/2010/main" val="225324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637BA-59B2-0564-6E9A-897F01ABF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92250-7329-82C9-4BF5-B3D9AF5A8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C2D81-9604-BD69-FC9D-023E38B4DD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0C84BD-30BF-232C-2AEE-034CD6DB12E9}"/>
              </a:ext>
            </a:extLst>
          </p:cNvPr>
          <p:cNvSpPr>
            <a:spLocks noGrp="1"/>
          </p:cNvSpPr>
          <p:nvPr>
            <p:ph type="sldNum" sz="quarter" idx="5"/>
          </p:nvPr>
        </p:nvSpPr>
        <p:spPr/>
        <p:txBody>
          <a:bodyPr/>
          <a:lstStyle/>
          <a:p>
            <a:fld id="{41BDCF1E-1724-4731-B21A-E04EB4450201}" type="slidenum">
              <a:rPr lang="en-US" smtClean="0"/>
              <a:t>38</a:t>
            </a:fld>
            <a:endParaRPr lang="en-US"/>
          </a:p>
        </p:txBody>
      </p:sp>
    </p:spTree>
    <p:extLst>
      <p:ext uri="{BB962C8B-B14F-4D97-AF65-F5344CB8AC3E}">
        <p14:creationId xmlns:p14="http://schemas.microsoft.com/office/powerpoint/2010/main" val="368949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E19DD-03B8-A0DE-C3AA-FC7E5ADA8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1C867-E169-906A-DB19-96F053104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61AB1-8D8F-4F04-5C4E-36DB700A3A9F}"/>
              </a:ext>
            </a:extLst>
          </p:cNvPr>
          <p:cNvSpPr>
            <a:spLocks noGrp="1"/>
          </p:cNvSpPr>
          <p:nvPr>
            <p:ph type="body" idx="1"/>
          </p:nvPr>
        </p:nvSpPr>
        <p:spPr/>
        <p:txBody>
          <a:bodyPr/>
          <a:lstStyle/>
          <a:p>
            <a:r>
              <a:rPr lang="en-US" dirty="0"/>
              <a:t>Deflated Medicare Cost – The underestimation of MA patient costs in the cost report can also result in an artificial deflation of overall cost, impacting areas like wage index, cost per diem, observation stay cost, and supplemental payment </a:t>
            </a:r>
            <a:r>
              <a:rPr lang="en-US"/>
              <a:t>programs  </a:t>
            </a:r>
            <a:endParaRPr lang="en-US" dirty="0"/>
          </a:p>
        </p:txBody>
      </p:sp>
      <p:sp>
        <p:nvSpPr>
          <p:cNvPr id="4" name="Slide Number Placeholder 3">
            <a:extLst>
              <a:ext uri="{FF2B5EF4-FFF2-40B4-BE49-F238E27FC236}">
                <a16:creationId xmlns:a16="http://schemas.microsoft.com/office/drawing/2014/main" id="{197ED406-FB50-34D6-EE14-34590D8E3128}"/>
              </a:ext>
            </a:extLst>
          </p:cNvPr>
          <p:cNvSpPr>
            <a:spLocks noGrp="1"/>
          </p:cNvSpPr>
          <p:nvPr>
            <p:ph type="sldNum" sz="quarter" idx="5"/>
          </p:nvPr>
        </p:nvSpPr>
        <p:spPr/>
        <p:txBody>
          <a:bodyPr/>
          <a:lstStyle/>
          <a:p>
            <a:fld id="{41BDCF1E-1724-4731-B21A-E04EB4450201}" type="slidenum">
              <a:rPr lang="en-US" smtClean="0"/>
              <a:t>39</a:t>
            </a:fld>
            <a:endParaRPr lang="en-US"/>
          </a:p>
        </p:txBody>
      </p:sp>
    </p:spTree>
    <p:extLst>
      <p:ext uri="{BB962C8B-B14F-4D97-AF65-F5344CB8AC3E}">
        <p14:creationId xmlns:p14="http://schemas.microsoft.com/office/powerpoint/2010/main" val="115020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48AB-84CA-E562-1F91-B10E67E47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F937E-558E-C696-8C58-ED6E53B2D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A3840-93EC-7B15-C6DB-6894B02796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A76587-35AF-382B-9635-D9E828DB841C}"/>
              </a:ext>
            </a:extLst>
          </p:cNvPr>
          <p:cNvSpPr>
            <a:spLocks noGrp="1"/>
          </p:cNvSpPr>
          <p:nvPr>
            <p:ph type="sldNum" sz="quarter" idx="5"/>
          </p:nvPr>
        </p:nvSpPr>
        <p:spPr/>
        <p:txBody>
          <a:bodyPr/>
          <a:lstStyle/>
          <a:p>
            <a:fld id="{41BDCF1E-1724-4731-B21A-E04EB4450201}" type="slidenum">
              <a:rPr lang="en-US" smtClean="0"/>
              <a:t>40</a:t>
            </a:fld>
            <a:endParaRPr lang="en-US"/>
          </a:p>
        </p:txBody>
      </p:sp>
    </p:spTree>
    <p:extLst>
      <p:ext uri="{BB962C8B-B14F-4D97-AF65-F5344CB8AC3E}">
        <p14:creationId xmlns:p14="http://schemas.microsoft.com/office/powerpoint/2010/main" val="1920735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C334-5929-36A0-4E9F-4848F01E1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D79BA-9F18-3103-3EC6-35B183EDE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1ACF2-0EB8-0593-AB8C-AA80FB5272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B570D5-180A-0798-5BEE-5CC7AD115FD3}"/>
              </a:ext>
            </a:extLst>
          </p:cNvPr>
          <p:cNvSpPr>
            <a:spLocks noGrp="1"/>
          </p:cNvSpPr>
          <p:nvPr>
            <p:ph type="sldNum" sz="quarter" idx="5"/>
          </p:nvPr>
        </p:nvSpPr>
        <p:spPr/>
        <p:txBody>
          <a:bodyPr/>
          <a:lstStyle/>
          <a:p>
            <a:fld id="{41BDCF1E-1724-4731-B21A-E04EB4450201}" type="slidenum">
              <a:rPr lang="en-US" smtClean="0"/>
              <a:t>41</a:t>
            </a:fld>
            <a:endParaRPr lang="en-US"/>
          </a:p>
        </p:txBody>
      </p:sp>
    </p:spTree>
    <p:extLst>
      <p:ext uri="{BB962C8B-B14F-4D97-AF65-F5344CB8AC3E}">
        <p14:creationId xmlns:p14="http://schemas.microsoft.com/office/powerpoint/2010/main" val="294288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01186-268B-163B-4338-09F38D966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4835E-3030-6BE4-2674-610C21F07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29001-51B1-5FD3-DC0C-02C0AC074B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2415EE-2977-5299-EFA7-2654268FA539}"/>
              </a:ext>
            </a:extLst>
          </p:cNvPr>
          <p:cNvSpPr>
            <a:spLocks noGrp="1"/>
          </p:cNvSpPr>
          <p:nvPr>
            <p:ph type="sldNum" sz="quarter" idx="5"/>
          </p:nvPr>
        </p:nvSpPr>
        <p:spPr/>
        <p:txBody>
          <a:bodyPr/>
          <a:lstStyle/>
          <a:p>
            <a:fld id="{41BDCF1E-1724-4731-B21A-E04EB4450201}" type="slidenum">
              <a:rPr lang="en-US" smtClean="0"/>
              <a:t>42</a:t>
            </a:fld>
            <a:endParaRPr lang="en-US"/>
          </a:p>
        </p:txBody>
      </p:sp>
    </p:spTree>
    <p:extLst>
      <p:ext uri="{BB962C8B-B14F-4D97-AF65-F5344CB8AC3E}">
        <p14:creationId xmlns:p14="http://schemas.microsoft.com/office/powerpoint/2010/main" val="199811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E0E00-A035-C77E-786C-A256B792A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7F0C4-69B7-3E46-04F0-0B418E067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9283A-B352-F5E9-FB1C-95885575BF0E}"/>
              </a:ext>
            </a:extLst>
          </p:cNvPr>
          <p:cNvSpPr>
            <a:spLocks noGrp="1"/>
          </p:cNvSpPr>
          <p:nvPr>
            <p:ph type="body" idx="1"/>
          </p:nvPr>
        </p:nvSpPr>
        <p:spPr/>
        <p:txBody>
          <a:bodyPr/>
          <a:lstStyle/>
          <a:p>
            <a:r>
              <a:rPr lang="en-US" dirty="0"/>
              <a:t>Medicare = </a:t>
            </a:r>
            <a:r>
              <a:rPr lang="en-US" dirty="0" err="1"/>
              <a:t>approx</a:t>
            </a:r>
            <a:r>
              <a:rPr lang="en-US" dirty="0"/>
              <a:t> $65B.</a:t>
            </a:r>
          </a:p>
          <a:p>
            <a:endParaRPr lang="en-US" dirty="0"/>
          </a:p>
          <a:p>
            <a:r>
              <a:rPr lang="en-US" dirty="0"/>
              <a:t>MA funding is </a:t>
            </a:r>
            <a:r>
              <a:rPr lang="en-US" dirty="0" err="1"/>
              <a:t>apprx</a:t>
            </a:r>
            <a:r>
              <a:rPr lang="en-US" dirty="0"/>
              <a:t> $83B and they spend approx. $59.5B spent on </a:t>
            </a:r>
            <a:r>
              <a:rPr lang="en-US" dirty="0" err="1"/>
              <a:t>medicare</a:t>
            </a:r>
            <a:r>
              <a:rPr lang="en-US" dirty="0"/>
              <a:t> services.  Difference of $23.5B</a:t>
            </a:r>
          </a:p>
        </p:txBody>
      </p:sp>
      <p:sp>
        <p:nvSpPr>
          <p:cNvPr id="4" name="Slide Number Placeholder 3">
            <a:extLst>
              <a:ext uri="{FF2B5EF4-FFF2-40B4-BE49-F238E27FC236}">
                <a16:creationId xmlns:a16="http://schemas.microsoft.com/office/drawing/2014/main" id="{29857D20-D4C3-B66E-4778-95ED76213400}"/>
              </a:ext>
            </a:extLst>
          </p:cNvPr>
          <p:cNvSpPr>
            <a:spLocks noGrp="1"/>
          </p:cNvSpPr>
          <p:nvPr>
            <p:ph type="sldNum" sz="quarter" idx="5"/>
          </p:nvPr>
        </p:nvSpPr>
        <p:spPr/>
        <p:txBody>
          <a:bodyPr/>
          <a:lstStyle/>
          <a:p>
            <a:fld id="{41BDCF1E-1724-4731-B21A-E04EB4450201}" type="slidenum">
              <a:rPr lang="en-US" smtClean="0"/>
              <a:t>43</a:t>
            </a:fld>
            <a:endParaRPr lang="en-US"/>
          </a:p>
        </p:txBody>
      </p:sp>
    </p:spTree>
    <p:extLst>
      <p:ext uri="{BB962C8B-B14F-4D97-AF65-F5344CB8AC3E}">
        <p14:creationId xmlns:p14="http://schemas.microsoft.com/office/powerpoint/2010/main" val="2374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DCF1E-1724-4731-B21A-E04EB44502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58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BDCF1E-1724-4731-B21A-E04EB4450201}" type="slidenum">
              <a:rPr lang="en-US" smtClean="0"/>
              <a:t>45</a:t>
            </a:fld>
            <a:endParaRPr lang="en-US"/>
          </a:p>
        </p:txBody>
      </p:sp>
    </p:spTree>
    <p:extLst>
      <p:ext uri="{BB962C8B-B14F-4D97-AF65-F5344CB8AC3E}">
        <p14:creationId xmlns:p14="http://schemas.microsoft.com/office/powerpoint/2010/main" val="139041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DCF1E-1724-4731-B21A-E04EB4450201}" type="slidenum">
              <a:rPr lang="en-US" smtClean="0"/>
              <a:t>47</a:t>
            </a:fld>
            <a:endParaRPr lang="en-US"/>
          </a:p>
        </p:txBody>
      </p:sp>
    </p:spTree>
    <p:extLst>
      <p:ext uri="{BB962C8B-B14F-4D97-AF65-F5344CB8AC3E}">
        <p14:creationId xmlns:p14="http://schemas.microsoft.com/office/powerpoint/2010/main" val="139556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DCF1E-1724-4731-B21A-E04EB4450201}" type="slidenum">
              <a:rPr lang="en-US" smtClean="0"/>
              <a:t>48</a:t>
            </a:fld>
            <a:endParaRPr lang="en-US"/>
          </a:p>
        </p:txBody>
      </p:sp>
    </p:spTree>
    <p:extLst>
      <p:ext uri="{BB962C8B-B14F-4D97-AF65-F5344CB8AC3E}">
        <p14:creationId xmlns:p14="http://schemas.microsoft.com/office/powerpoint/2010/main" val="82714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DCF1E-1724-4731-B21A-E04EB4450201}" type="slidenum">
              <a:rPr lang="en-US" smtClean="0"/>
              <a:t>49</a:t>
            </a:fld>
            <a:endParaRPr lang="en-US"/>
          </a:p>
        </p:txBody>
      </p:sp>
    </p:spTree>
    <p:extLst>
      <p:ext uri="{BB962C8B-B14F-4D97-AF65-F5344CB8AC3E}">
        <p14:creationId xmlns:p14="http://schemas.microsoft.com/office/powerpoint/2010/main" val="1777054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Claims Denials and Peer Review is probably the largest vulnerability among small hospitals, </a:t>
            </a:r>
            <a:r>
              <a:rPr lang="en-US" err="1"/>
              <a:t>bc</a:t>
            </a:r>
            <a:r>
              <a:rPr lang="en-US"/>
              <a:t> of the time spent away from healthcare.</a:t>
            </a:r>
          </a:p>
          <a:p>
            <a:r>
              <a:rPr lang="en-US"/>
              <a:t>By Updated payment schedule from the MA, reference is the payment pricing schedules – what we used to call ‘pricers’.  Alternatively, the timeliness reference for CAH is quickly turning around most recent CR rates and Interim rates.</a:t>
            </a:r>
          </a:p>
          <a:p>
            <a:endParaRPr lang="en-US"/>
          </a:p>
          <a:p>
            <a:endParaRPr lang="en-US"/>
          </a:p>
        </p:txBody>
      </p:sp>
      <p:sp>
        <p:nvSpPr>
          <p:cNvPr id="4" name="Slide Number Placeholder 3"/>
          <p:cNvSpPr>
            <a:spLocks noGrp="1"/>
          </p:cNvSpPr>
          <p:nvPr>
            <p:ph type="sldNum" sz="quarter" idx="5"/>
          </p:nvPr>
        </p:nvSpPr>
        <p:spPr/>
        <p:txBody>
          <a:bodyPr/>
          <a:lstStyle/>
          <a:p>
            <a:fld id="{41BDCF1E-1724-4731-B21A-E04EB4450201}" type="slidenum">
              <a:rPr lang="en-US" smtClean="0"/>
              <a:t>50</a:t>
            </a:fld>
            <a:endParaRPr lang="en-US"/>
          </a:p>
        </p:txBody>
      </p:sp>
    </p:spTree>
    <p:extLst>
      <p:ext uri="{BB962C8B-B14F-4D97-AF65-F5344CB8AC3E}">
        <p14:creationId xmlns:p14="http://schemas.microsoft.com/office/powerpoint/2010/main" val="105513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for Ft Worth?</a:t>
            </a:r>
          </a:p>
        </p:txBody>
      </p:sp>
      <p:sp>
        <p:nvSpPr>
          <p:cNvPr id="4" name="Slide Number Placeholder 3"/>
          <p:cNvSpPr>
            <a:spLocks noGrp="1"/>
          </p:cNvSpPr>
          <p:nvPr>
            <p:ph type="sldNum" sz="quarter" idx="5"/>
          </p:nvPr>
        </p:nvSpPr>
        <p:spPr/>
        <p:txBody>
          <a:bodyPr/>
          <a:lstStyle/>
          <a:p>
            <a:fld id="{41BDCF1E-1724-4731-B21A-E04EB4450201}" type="slidenum">
              <a:rPr lang="en-US" smtClean="0"/>
              <a:t>51</a:t>
            </a:fld>
            <a:endParaRPr lang="en-US"/>
          </a:p>
        </p:txBody>
      </p:sp>
    </p:spTree>
    <p:extLst>
      <p:ext uri="{BB962C8B-B14F-4D97-AF65-F5344CB8AC3E}">
        <p14:creationId xmlns:p14="http://schemas.microsoft.com/office/powerpoint/2010/main" val="74204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23102-8676-4134-345B-C4E6AF848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41456-5268-C8FE-34C4-0402340F3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0650C-5A31-8153-7B7A-108C5AE4B8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D91188-FE04-4DA8-242F-C3C58FBF1E05}"/>
              </a:ext>
            </a:extLst>
          </p:cNvPr>
          <p:cNvSpPr>
            <a:spLocks noGrp="1"/>
          </p:cNvSpPr>
          <p:nvPr>
            <p:ph type="sldNum" sz="quarter" idx="5"/>
          </p:nvPr>
        </p:nvSpPr>
        <p:spPr/>
        <p:txBody>
          <a:bodyPr/>
          <a:lstStyle/>
          <a:p>
            <a:fld id="{41BDCF1E-1724-4731-B21A-E04EB4450201}" type="slidenum">
              <a:rPr lang="en-US" smtClean="0"/>
              <a:t>11</a:t>
            </a:fld>
            <a:endParaRPr lang="en-US"/>
          </a:p>
        </p:txBody>
      </p:sp>
    </p:spTree>
    <p:extLst>
      <p:ext uri="{BB962C8B-B14F-4D97-AF65-F5344CB8AC3E}">
        <p14:creationId xmlns:p14="http://schemas.microsoft.com/office/powerpoint/2010/main" val="319728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2C686-00A2-2A51-ADEB-BBFDAB62C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F36CD-FA94-365A-9543-9F0A6510E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7C907-F1A2-B689-34C5-1AF94764B0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3D8A0E-26A3-FF5C-8496-017303BD98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DCF1E-1724-4731-B21A-E04EB44502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95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F507-534B-56BC-BAA4-46A8D2371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41FF1-2C5D-B103-D1E6-2BC7E16E6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5F760-419D-4BE6-8A64-0111B52EF2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F8DD23-C513-F8CE-772D-15774F5A50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DCF1E-1724-4731-B21A-E04EB44502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37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Paragon Health Institute Report</a:t>
            </a:r>
          </a:p>
        </p:txBody>
      </p:sp>
      <p:sp>
        <p:nvSpPr>
          <p:cNvPr id="4" name="Slide Number Placeholder 3"/>
          <p:cNvSpPr>
            <a:spLocks noGrp="1"/>
          </p:cNvSpPr>
          <p:nvPr>
            <p:ph type="sldNum" sz="quarter" idx="5"/>
          </p:nvPr>
        </p:nvSpPr>
        <p:spPr/>
        <p:txBody>
          <a:bodyPr/>
          <a:lstStyle/>
          <a:p>
            <a:fld id="{41BDCF1E-1724-4731-B21A-E04EB4450201}" type="slidenum">
              <a:rPr lang="en-US" smtClean="0"/>
              <a:t>29</a:t>
            </a:fld>
            <a:endParaRPr lang="en-US"/>
          </a:p>
        </p:txBody>
      </p:sp>
    </p:spTree>
    <p:extLst>
      <p:ext uri="{BB962C8B-B14F-4D97-AF65-F5344CB8AC3E}">
        <p14:creationId xmlns:p14="http://schemas.microsoft.com/office/powerpoint/2010/main" val="54506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Contract language – pull RAs and look at payment against TM</a:t>
            </a:r>
          </a:p>
        </p:txBody>
      </p:sp>
      <p:sp>
        <p:nvSpPr>
          <p:cNvPr id="4" name="Slide Number Placeholder 3"/>
          <p:cNvSpPr>
            <a:spLocks noGrp="1"/>
          </p:cNvSpPr>
          <p:nvPr>
            <p:ph type="sldNum" sz="quarter" idx="5"/>
          </p:nvPr>
        </p:nvSpPr>
        <p:spPr/>
        <p:txBody>
          <a:bodyPr/>
          <a:lstStyle/>
          <a:p>
            <a:fld id="{41BDCF1E-1724-4731-B21A-E04EB4450201}" type="slidenum">
              <a:rPr lang="en-US" smtClean="0"/>
              <a:t>30</a:t>
            </a:fld>
            <a:endParaRPr lang="en-US"/>
          </a:p>
        </p:txBody>
      </p:sp>
    </p:spTree>
    <p:extLst>
      <p:ext uri="{BB962C8B-B14F-4D97-AF65-F5344CB8AC3E}">
        <p14:creationId xmlns:p14="http://schemas.microsoft.com/office/powerpoint/2010/main" val="111096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Pre-auth language</a:t>
            </a:r>
          </a:p>
        </p:txBody>
      </p:sp>
      <p:sp>
        <p:nvSpPr>
          <p:cNvPr id="4" name="Slide Number Placeholder 3"/>
          <p:cNvSpPr>
            <a:spLocks noGrp="1"/>
          </p:cNvSpPr>
          <p:nvPr>
            <p:ph type="sldNum" sz="quarter" idx="5"/>
          </p:nvPr>
        </p:nvSpPr>
        <p:spPr/>
        <p:txBody>
          <a:bodyPr/>
          <a:lstStyle/>
          <a:p>
            <a:fld id="{41BDCF1E-1724-4731-B21A-E04EB4450201}" type="slidenum">
              <a:rPr lang="en-US" smtClean="0"/>
              <a:t>31</a:t>
            </a:fld>
            <a:endParaRPr lang="en-US"/>
          </a:p>
        </p:txBody>
      </p:sp>
    </p:spTree>
    <p:extLst>
      <p:ext uri="{BB962C8B-B14F-4D97-AF65-F5344CB8AC3E}">
        <p14:creationId xmlns:p14="http://schemas.microsoft.com/office/powerpoint/2010/main" val="91173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BDCF1E-1724-4731-B21A-E04EB4450201}" type="slidenum">
              <a:rPr lang="en-US" smtClean="0"/>
              <a:t>32</a:t>
            </a:fld>
            <a:endParaRPr lang="en-US"/>
          </a:p>
        </p:txBody>
      </p:sp>
    </p:spTree>
    <p:extLst>
      <p:ext uri="{BB962C8B-B14F-4D97-AF65-F5344CB8AC3E}">
        <p14:creationId xmlns:p14="http://schemas.microsoft.com/office/powerpoint/2010/main" val="313848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69201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solidFill>
                  <a:srgbClr val="84754E"/>
                </a:solidFill>
              </a:defRPr>
            </a:lvl1pPr>
          </a:lstStyle>
          <a:p>
            <a:r>
              <a:rPr lang="en-US"/>
              <a:t>Click to edit Master title style</a:t>
            </a:r>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61343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solidFill>
                  <a:srgbClr val="84754E"/>
                </a:solidFill>
              </a:defRPr>
            </a:lvl1pPr>
          </a:lstStyle>
          <a:p>
            <a:r>
              <a:rPr lang="en-US"/>
              <a:t>Click to edit Master title style</a:t>
            </a:r>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258362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73396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259644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lvl1pPr>
              <a:defRPr b="0">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298703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lvl1pPr>
              <a:defRPr b="0">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292144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336575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354791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lvl1pPr>
              <a:defRPr>
                <a:solidFill>
                  <a:srgbClr val="84754E"/>
                </a:solidFill>
              </a:defRPr>
            </a:lvl1pPr>
          </a:lstStyle>
          <a:p>
            <a:r>
              <a:rPr lang="en-US"/>
              <a:t>Click to edit Master title style</a:t>
            </a:r>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65041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lvl1pPr>
              <a:defRPr>
                <a:solidFill>
                  <a:srgbClr val="84754E"/>
                </a:solidFill>
              </a:defRPr>
            </a:lvl1pPr>
          </a:lstStyle>
          <a:p>
            <a:r>
              <a:rPr lang="en-US"/>
              <a:t>Click to edit Master title style</a:t>
            </a:r>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187446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solidFill>
                  <a:srgbClr val="84754E"/>
                </a:solidFill>
              </a:defRPr>
            </a:lvl1pPr>
          </a:lstStyle>
          <a:p>
            <a:r>
              <a:rPr lang="en-US"/>
              <a:t>Click to edit Master title style</a:t>
            </a:r>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1160804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240633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346896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lvl1pPr>
              <a:defRPr>
                <a:solidFill>
                  <a:srgbClr val="84754E"/>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59397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lvl1pPr>
              <a:defRPr>
                <a:solidFill>
                  <a:srgbClr val="84754E"/>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1748189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93207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597270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401734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182504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420616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47245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solidFill>
                  <a:srgbClr val="84754E"/>
                </a:solidFill>
              </a:defRPr>
            </a:lvl1pPr>
          </a:lstStyle>
          <a:p>
            <a:r>
              <a:rPr lang="en-US"/>
              <a:t>Click to edit Master title style</a:t>
            </a:r>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121776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707589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2106987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271018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3935406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81810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839823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103347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88A5-71EB-B0F9-3DA0-CD3C985AC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3E4EF4-B897-CF61-A2D6-5D1BAD0AB9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23335-4040-8B67-076B-B95148E78F23}"/>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5" name="Footer Placeholder 4">
            <a:extLst>
              <a:ext uri="{FF2B5EF4-FFF2-40B4-BE49-F238E27FC236}">
                <a16:creationId xmlns:a16="http://schemas.microsoft.com/office/drawing/2014/main" id="{22592433-F80A-8705-C024-ED117046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32D5F-CE9E-04E1-B3A8-A15E19E75A9D}"/>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109726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185E6-BFB2-F045-96B3-743295B460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70D55-6CE6-CF83-A0AC-7BD255E57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D8D93-E0FC-31CC-BD2D-29681D1AEC82}"/>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5" name="Footer Placeholder 4">
            <a:extLst>
              <a:ext uri="{FF2B5EF4-FFF2-40B4-BE49-F238E27FC236}">
                <a16:creationId xmlns:a16="http://schemas.microsoft.com/office/drawing/2014/main" id="{02810A73-DF5D-B13A-1733-660A9DF4F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1AC0B-F652-BE68-A181-E329408EE3F3}"/>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2461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4099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56633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lvl1pPr>
              <a:defRPr>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5147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lvl1pPr>
              <a:defRPr>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8275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44309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p>
            <a:fld id="{2EBE62F4-922B-0243-8576-4A48C4055B88}" type="datetimeFigureOut">
              <a:rPr lang="en-US" smtClean="0"/>
              <a:t>6/18/2025</a:t>
            </a:fld>
            <a:endParaRPr lang="en-US"/>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39140386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5F869-33AD-1715-A356-BE26CAC58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74DB13-3AAF-1DCB-A51F-164C01052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20FB2-6361-7A81-8944-74EB6D1CA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fld id="{2EBE62F4-922B-0243-8576-4A48C4055B88}" type="datetimeFigureOut">
              <a:rPr lang="en-US" smtClean="0"/>
              <a:pPr/>
              <a:t>6/18/2025</a:t>
            </a:fld>
            <a:endParaRPr lang="en-US"/>
          </a:p>
        </p:txBody>
      </p:sp>
      <p:sp>
        <p:nvSpPr>
          <p:cNvPr id="5" name="Footer Placeholder 4">
            <a:extLst>
              <a:ext uri="{FF2B5EF4-FFF2-40B4-BE49-F238E27FC236}">
                <a16:creationId xmlns:a16="http://schemas.microsoft.com/office/drawing/2014/main" id="{EB2C48FD-9CBE-291A-6305-E7612335A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B735D734-7FA2-9557-188A-68BFAB8C3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34E78598-2971-2442-B183-71C455DC4CB4}" type="slidenum">
              <a:rPr lang="en-US" smtClean="0"/>
              <a:pPr/>
              <a:t>‹#›</a:t>
            </a:fld>
            <a:endParaRPr lang="en-US"/>
          </a:p>
        </p:txBody>
      </p:sp>
    </p:spTree>
    <p:extLst>
      <p:ext uri="{BB962C8B-B14F-4D97-AF65-F5344CB8AC3E}">
        <p14:creationId xmlns:p14="http://schemas.microsoft.com/office/powerpoint/2010/main" val="3087382276"/>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79" r:id="rId4"/>
    <p:sldLayoutId id="2147483650" r:id="rId5"/>
    <p:sldLayoutId id="2147483660" r:id="rId6"/>
    <p:sldLayoutId id="2147483666" r:id="rId7"/>
    <p:sldLayoutId id="2147483672" r:id="rId8"/>
    <p:sldLayoutId id="2147483651" r:id="rId9"/>
    <p:sldLayoutId id="2147483681" r:id="rId10"/>
    <p:sldLayoutId id="2147483682" r:id="rId11"/>
    <p:sldLayoutId id="2147483683" r:id="rId12"/>
    <p:sldLayoutId id="2147483652" r:id="rId13"/>
    <p:sldLayoutId id="2147483661" r:id="rId14"/>
    <p:sldLayoutId id="2147483667" r:id="rId15"/>
    <p:sldLayoutId id="2147483673" r:id="rId16"/>
    <p:sldLayoutId id="2147483653" r:id="rId17"/>
    <p:sldLayoutId id="2147483684" r:id="rId18"/>
    <p:sldLayoutId id="2147483685" r:id="rId19"/>
    <p:sldLayoutId id="2147483686" r:id="rId20"/>
    <p:sldLayoutId id="2147483654" r:id="rId21"/>
    <p:sldLayoutId id="2147483665" r:id="rId22"/>
    <p:sldLayoutId id="2147483668" r:id="rId23"/>
    <p:sldLayoutId id="2147483674" r:id="rId24"/>
    <p:sldLayoutId id="2147483655" r:id="rId25"/>
    <p:sldLayoutId id="2147483662" r:id="rId26"/>
    <p:sldLayoutId id="2147483680" r:id="rId27"/>
    <p:sldLayoutId id="2147483669" r:id="rId28"/>
    <p:sldLayoutId id="2147483656" r:id="rId29"/>
    <p:sldLayoutId id="2147483663" r:id="rId30"/>
    <p:sldLayoutId id="2147483670" r:id="rId31"/>
    <p:sldLayoutId id="2147483675" r:id="rId32"/>
    <p:sldLayoutId id="2147483657" r:id="rId33"/>
    <p:sldLayoutId id="2147483664" r:id="rId34"/>
    <p:sldLayoutId id="2147483671" r:id="rId35"/>
    <p:sldLayoutId id="2147483676" r:id="rId36"/>
    <p:sldLayoutId id="2147483658" r:id="rId37"/>
    <p:sldLayoutId id="2147483659" r:id="rId38"/>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0.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5.xml"/><Relationship Id="rId5" Type="http://schemas.openxmlformats.org/officeDocument/2006/relationships/image" Target="../media/image1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themeOverride" Target="../theme/themeOverride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20.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hemeOverride" Target="../theme/themeOverride26.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hemeOverride" Target="../theme/themeOverride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hemeOverride" Target="../theme/themeOverride28.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hemeOverride" Target="../theme/themeOverride30.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hemeOverride" Target="../theme/themeOverride31.xml"/><Relationship Id="rId5" Type="http://schemas.openxmlformats.org/officeDocument/2006/relationships/image" Target="../media/image25.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themeOverride" Target="../theme/themeOverride3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hemeOverride" Target="../theme/themeOverride33.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hemeOverride" Target="../theme/themeOverride34.xml"/><Relationship Id="rId5" Type="http://schemas.openxmlformats.org/officeDocument/2006/relationships/image" Target="../media/image27.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hemeOverride" Target="../theme/themeOverride35.xml"/><Relationship Id="rId5" Type="http://schemas.openxmlformats.org/officeDocument/2006/relationships/image" Target="../media/image28.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hemeOverride" Target="../theme/themeOverride36.xml"/><Relationship Id="rId5" Type="http://schemas.openxmlformats.org/officeDocument/2006/relationships/image" Target="../media/image29.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hemeOverride" Target="../theme/themeOverride3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hemeOverride" Target="../theme/themeOverride38.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hemeOverride" Target="../theme/themeOverride39.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hemeOverride" Target="../theme/themeOverride40.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hemeOverride" Target="../theme/themeOverride4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themeOverride" Target="../theme/themeOverride4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hemeOverride" Target="../theme/themeOverride43.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themeOverride" Target="../theme/themeOverride4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hemeOverride" Target="../theme/themeOverride45.xml"/><Relationship Id="rId5" Type="http://schemas.openxmlformats.org/officeDocument/2006/relationships/image" Target="../media/image30.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hemeOverride" Target="../theme/themeOverride46.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hemeOverride" Target="../theme/themeOverride4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hemeOverride" Target="../theme/themeOverride48.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35BFA-09C7-EE4F-7E86-5F66754ECB6F}"/>
              </a:ext>
            </a:extLst>
          </p:cNvPr>
          <p:cNvPicPr>
            <a:picLocks noChangeAspect="1"/>
          </p:cNvPicPr>
          <p:nvPr/>
        </p:nvPicPr>
        <p:blipFill>
          <a:blip r:embed="rId2"/>
          <a:stretch>
            <a:fillRect/>
          </a:stretch>
        </p:blipFill>
        <p:spPr>
          <a:xfrm>
            <a:off x="761007" y="626310"/>
            <a:ext cx="10669986" cy="1611137"/>
          </a:xfrm>
          <a:prstGeom prst="rect">
            <a:avLst/>
          </a:prstGeom>
        </p:spPr>
      </p:pic>
      <p:sp>
        <p:nvSpPr>
          <p:cNvPr id="2" name="Title 1">
            <a:extLst>
              <a:ext uri="{FF2B5EF4-FFF2-40B4-BE49-F238E27FC236}">
                <a16:creationId xmlns:a16="http://schemas.microsoft.com/office/drawing/2014/main" id="{4A0515E9-2208-1075-05B5-58FF54915571}"/>
              </a:ext>
            </a:extLst>
          </p:cNvPr>
          <p:cNvSpPr>
            <a:spLocks noGrp="1"/>
          </p:cNvSpPr>
          <p:nvPr>
            <p:ph type="ctrTitle"/>
          </p:nvPr>
        </p:nvSpPr>
        <p:spPr>
          <a:xfrm>
            <a:off x="1524000" y="2975587"/>
            <a:ext cx="9144000" cy="2268081"/>
          </a:xfrm>
        </p:spPr>
        <p:txBody>
          <a:bodyPr/>
          <a:lstStyle/>
          <a:p>
            <a:r>
              <a:rPr lang="en-US" sz="6000" dirty="0"/>
              <a:t>CFO Bootcamp</a:t>
            </a:r>
            <a:br>
              <a:rPr lang="en-US" sz="6000" dirty="0"/>
            </a:br>
            <a:r>
              <a:rPr lang="en-US" dirty="0"/>
              <a:t>June 18, 2025</a:t>
            </a:r>
          </a:p>
        </p:txBody>
      </p:sp>
    </p:spTree>
    <p:extLst>
      <p:ext uri="{BB962C8B-B14F-4D97-AF65-F5344CB8AC3E}">
        <p14:creationId xmlns:p14="http://schemas.microsoft.com/office/powerpoint/2010/main" val="363428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5B00D63-2A2F-14EF-6F50-2D5C2A8FE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65404-5DEF-01D8-646A-7BE7609724B0}"/>
              </a:ext>
            </a:extLst>
          </p:cNvPr>
          <p:cNvSpPr>
            <a:spLocks noGrp="1"/>
          </p:cNvSpPr>
          <p:nvPr>
            <p:ph type="title"/>
          </p:nvPr>
        </p:nvSpPr>
        <p:spPr/>
        <p:txBody>
          <a:bodyPr/>
          <a:lstStyle/>
          <a:p>
            <a:pPr algn="ctr"/>
            <a:r>
              <a:rPr lang="en-US" dirty="0">
                <a:solidFill>
                  <a:srgbClr val="84754E"/>
                </a:solidFill>
              </a:rPr>
              <a:t>Audit Process - UC</a:t>
            </a:r>
          </a:p>
        </p:txBody>
      </p:sp>
      <p:sp>
        <p:nvSpPr>
          <p:cNvPr id="5" name="Content Placeholder 2">
            <a:extLst>
              <a:ext uri="{FF2B5EF4-FFF2-40B4-BE49-F238E27FC236}">
                <a16:creationId xmlns:a16="http://schemas.microsoft.com/office/drawing/2014/main" id="{C7F15B75-6F0B-BC86-76F3-25452D2FA6F1}"/>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Conducted by Myers &amp; Stauffer (contracted by HHSC)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Occurs every spring </a:t>
            </a:r>
            <a:r>
              <a:rPr lang="en-US" dirty="0">
                <a:solidFill>
                  <a:prstClr val="black"/>
                </a:solidFill>
                <a:latin typeface="PalatinoLinotype-Roman"/>
                <a:sym typeface="Wingdings" panose="05000000000000000000" pitchFamily="2" charset="2"/>
              </a:rPr>
              <a:t> typically in June</a:t>
            </a:r>
            <a:endParaRPr kumimoji="0" lang="en-US" sz="28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Occurs almost 3 years after the application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Validates:</a:t>
            </a:r>
          </a:p>
          <a:p>
            <a:pPr lvl="1">
              <a:spcBef>
                <a:spcPts val="1000"/>
              </a:spcBef>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Uninsured costs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Medicaid costs</a:t>
            </a:r>
          </a:p>
          <a:p>
            <a:pPr lvl="1">
              <a:spcBef>
                <a:spcPts val="1000"/>
              </a:spcBef>
              <a:defRPr/>
            </a:pPr>
            <a:r>
              <a:rPr lang="en-US" dirty="0">
                <a:solidFill>
                  <a:prstClr val="black"/>
                </a:solidFill>
                <a:latin typeface="PalatinoLinotype-Roman"/>
              </a:rPr>
              <a:t>Reconciliation to cost report</a:t>
            </a: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21576454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40CE-131F-6089-1A94-D985223F8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A5BC7-F70E-3C96-4D7C-1CD58DC78698}"/>
              </a:ext>
            </a:extLst>
          </p:cNvPr>
          <p:cNvSpPr>
            <a:spLocks noGrp="1"/>
          </p:cNvSpPr>
          <p:nvPr>
            <p:ph type="title"/>
          </p:nvPr>
        </p:nvSpPr>
        <p:spPr>
          <a:xfrm>
            <a:off x="838200" y="131231"/>
            <a:ext cx="10515600" cy="1325563"/>
          </a:xfrm>
        </p:spPr>
        <p:txBody>
          <a:bodyPr/>
          <a:lstStyle/>
          <a:p>
            <a:pPr algn="ctr"/>
            <a:r>
              <a:rPr lang="en-US"/>
              <a:t>APPLICATION VS AUDIT</a:t>
            </a:r>
          </a:p>
        </p:txBody>
      </p:sp>
      <p:sp>
        <p:nvSpPr>
          <p:cNvPr id="3" name="Content Placeholder 2">
            <a:extLst>
              <a:ext uri="{FF2B5EF4-FFF2-40B4-BE49-F238E27FC236}">
                <a16:creationId xmlns:a16="http://schemas.microsoft.com/office/drawing/2014/main" id="{6ED73CE9-9E0D-4428-55E5-9838511AB80E}"/>
              </a:ext>
            </a:extLst>
          </p:cNvPr>
          <p:cNvSpPr txBox="1">
            <a:spLocks/>
          </p:cNvSpPr>
          <p:nvPr/>
        </p:nvSpPr>
        <p:spPr>
          <a:xfrm>
            <a:off x="542925" y="2032772"/>
            <a:ext cx="10810875" cy="3210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1"/>
              </a:solidFill>
              <a:latin typeface="PalatinoLinotype-Roman"/>
            </a:endParaRPr>
          </a:p>
        </p:txBody>
      </p:sp>
      <p:graphicFrame>
        <p:nvGraphicFramePr>
          <p:cNvPr id="4" name="Table 3">
            <a:extLst>
              <a:ext uri="{FF2B5EF4-FFF2-40B4-BE49-F238E27FC236}">
                <a16:creationId xmlns:a16="http://schemas.microsoft.com/office/drawing/2014/main" id="{749403FD-DB38-2494-ECD5-50C410703F03}"/>
              </a:ext>
            </a:extLst>
          </p:cNvPr>
          <p:cNvGraphicFramePr>
            <a:graphicFrameLocks noGrp="1"/>
          </p:cNvGraphicFramePr>
          <p:nvPr>
            <p:extLst>
              <p:ext uri="{D42A27DB-BD31-4B8C-83A1-F6EECF244321}">
                <p14:modId xmlns:p14="http://schemas.microsoft.com/office/powerpoint/2010/main" val="796120252"/>
              </p:ext>
            </p:extLst>
          </p:nvPr>
        </p:nvGraphicFramePr>
        <p:xfrm>
          <a:off x="319150" y="2032772"/>
          <a:ext cx="11553699" cy="2651760"/>
        </p:xfrm>
        <a:graphic>
          <a:graphicData uri="http://schemas.openxmlformats.org/drawingml/2006/table">
            <a:tbl>
              <a:tblPr/>
              <a:tblGrid>
                <a:gridCol w="2701616">
                  <a:extLst>
                    <a:ext uri="{9D8B030D-6E8A-4147-A177-3AD203B41FA5}">
                      <a16:colId xmlns:a16="http://schemas.microsoft.com/office/drawing/2014/main" val="3681378314"/>
                    </a:ext>
                  </a:extLst>
                </a:gridCol>
                <a:gridCol w="4408327">
                  <a:extLst>
                    <a:ext uri="{9D8B030D-6E8A-4147-A177-3AD203B41FA5}">
                      <a16:colId xmlns:a16="http://schemas.microsoft.com/office/drawing/2014/main" val="2636824504"/>
                    </a:ext>
                  </a:extLst>
                </a:gridCol>
                <a:gridCol w="4443756">
                  <a:extLst>
                    <a:ext uri="{9D8B030D-6E8A-4147-A177-3AD203B41FA5}">
                      <a16:colId xmlns:a16="http://schemas.microsoft.com/office/drawing/2014/main" val="522461347"/>
                    </a:ext>
                  </a:extLst>
                </a:gridCol>
              </a:tblGrid>
              <a:tr h="0">
                <a:tc>
                  <a:txBody>
                    <a:bodyPr/>
                    <a:lstStyle/>
                    <a:p>
                      <a:r>
                        <a:rPr lang="en-US" sz="2300" b="1" dirty="0">
                          <a:latin typeface="Palatino Linotype" panose="02040502050505030304" pitchFamily="18" charset="0"/>
                        </a:rPr>
                        <a:t>Aspect</a:t>
                      </a:r>
                      <a:endParaRPr lang="en-US" sz="2300" dirty="0">
                        <a:latin typeface="Palatino Linotype" panose="02040502050505030304" pitchFamily="18" charset="0"/>
                      </a:endParaRPr>
                    </a:p>
                  </a:txBody>
                  <a:tcPr anchor="ctr">
                    <a:lnL>
                      <a:noFill/>
                    </a:lnL>
                    <a:lnR>
                      <a:noFill/>
                    </a:lnR>
                    <a:lnT>
                      <a:noFill/>
                    </a:lnT>
                    <a:lnB>
                      <a:noFill/>
                    </a:lnB>
                    <a:noFill/>
                  </a:tcPr>
                </a:tc>
                <a:tc>
                  <a:txBody>
                    <a:bodyPr/>
                    <a:lstStyle/>
                    <a:p>
                      <a:pPr algn="ctr"/>
                      <a:r>
                        <a:rPr lang="en-US" sz="2300" b="1" dirty="0">
                          <a:latin typeface="Palatino Linotype" panose="02040502050505030304" pitchFamily="18" charset="0"/>
                        </a:rPr>
                        <a:t>Application</a:t>
                      </a:r>
                      <a:endParaRPr lang="en-US" sz="2300" dirty="0">
                        <a:latin typeface="Palatino Linotype" panose="02040502050505030304" pitchFamily="18" charset="0"/>
                      </a:endParaRPr>
                    </a:p>
                  </a:txBody>
                  <a:tcPr anchor="ctr">
                    <a:lnL>
                      <a:noFill/>
                    </a:lnL>
                    <a:lnR>
                      <a:noFill/>
                    </a:lnR>
                    <a:lnT>
                      <a:noFill/>
                    </a:lnT>
                    <a:lnB>
                      <a:noFill/>
                    </a:lnB>
                    <a:noFill/>
                  </a:tcPr>
                </a:tc>
                <a:tc>
                  <a:txBody>
                    <a:bodyPr/>
                    <a:lstStyle/>
                    <a:p>
                      <a:pPr algn="ctr"/>
                      <a:r>
                        <a:rPr lang="en-US" sz="2300" b="1" dirty="0">
                          <a:latin typeface="Palatino Linotype" panose="02040502050505030304" pitchFamily="18" charset="0"/>
                        </a:rPr>
                        <a:t>Audit</a:t>
                      </a:r>
                      <a:endParaRPr lang="en-US" sz="2300" dirty="0">
                        <a:latin typeface="Palatino Linotype" panose="02040502050505030304" pitchFamily="18" charset="0"/>
                      </a:endParaRPr>
                    </a:p>
                  </a:txBody>
                  <a:tcPr anchor="ctr">
                    <a:lnL>
                      <a:noFill/>
                    </a:lnL>
                    <a:lnR>
                      <a:noFill/>
                    </a:lnR>
                    <a:lnT>
                      <a:noFill/>
                    </a:lnT>
                    <a:lnB>
                      <a:noFill/>
                    </a:lnB>
                    <a:noFill/>
                  </a:tcPr>
                </a:tc>
                <a:extLst>
                  <a:ext uri="{0D108BD9-81ED-4DB2-BD59-A6C34878D82A}">
                    <a16:rowId xmlns:a16="http://schemas.microsoft.com/office/drawing/2014/main" val="332935454"/>
                  </a:ext>
                </a:extLst>
              </a:tr>
              <a:tr h="0">
                <a:tc>
                  <a:txBody>
                    <a:bodyPr/>
                    <a:lstStyle/>
                    <a:p>
                      <a:r>
                        <a:rPr lang="en-US" sz="2300" b="1">
                          <a:latin typeface="Palatino Linotype" panose="02040502050505030304" pitchFamily="18" charset="0"/>
                        </a:rPr>
                        <a:t>Purpose</a:t>
                      </a:r>
                      <a:endParaRPr lang="en-US" sz="2300">
                        <a:latin typeface="Palatino Linotype" panose="02040502050505030304" pitchFamily="18" charset="0"/>
                      </a:endParaRPr>
                    </a:p>
                  </a:txBody>
                  <a:tcPr anchor="ctr">
                    <a:lnL>
                      <a:noFill/>
                    </a:lnL>
                    <a:lnR>
                      <a:noFill/>
                    </a:lnR>
                    <a:lnT>
                      <a:noFill/>
                    </a:lnT>
                    <a:lnB>
                      <a:noFill/>
                    </a:lnB>
                    <a:noFill/>
                  </a:tcPr>
                </a:tc>
                <a:tc>
                  <a:txBody>
                    <a:bodyPr/>
                    <a:lstStyle/>
                    <a:p>
                      <a:r>
                        <a:rPr lang="en-US" sz="2300">
                          <a:latin typeface="Palatino Linotype" panose="02040502050505030304" pitchFamily="18" charset="0"/>
                        </a:rPr>
                        <a:t>Determine funding eligibility</a:t>
                      </a:r>
                    </a:p>
                  </a:txBody>
                  <a:tcPr anchor="ctr">
                    <a:lnL>
                      <a:noFill/>
                    </a:lnL>
                    <a:lnR>
                      <a:noFill/>
                    </a:lnR>
                    <a:lnT>
                      <a:noFill/>
                    </a:lnT>
                    <a:lnB>
                      <a:noFill/>
                    </a:lnB>
                    <a:noFill/>
                  </a:tcPr>
                </a:tc>
                <a:tc>
                  <a:txBody>
                    <a:bodyPr/>
                    <a:lstStyle/>
                    <a:p>
                      <a:r>
                        <a:rPr lang="en-US" sz="2300" dirty="0">
                          <a:latin typeface="Palatino Linotype" panose="02040502050505030304" pitchFamily="18" charset="0"/>
                        </a:rPr>
                        <a:t>Validate accuracy &amp; compliance</a:t>
                      </a:r>
                    </a:p>
                  </a:txBody>
                  <a:tcPr anchor="ctr">
                    <a:lnL>
                      <a:noFill/>
                    </a:lnL>
                    <a:lnR>
                      <a:noFill/>
                    </a:lnR>
                    <a:lnT>
                      <a:noFill/>
                    </a:lnT>
                    <a:lnB>
                      <a:noFill/>
                    </a:lnB>
                    <a:noFill/>
                  </a:tcPr>
                </a:tc>
                <a:extLst>
                  <a:ext uri="{0D108BD9-81ED-4DB2-BD59-A6C34878D82A}">
                    <a16:rowId xmlns:a16="http://schemas.microsoft.com/office/drawing/2014/main" val="3913331301"/>
                  </a:ext>
                </a:extLst>
              </a:tr>
              <a:tr h="0">
                <a:tc>
                  <a:txBody>
                    <a:bodyPr/>
                    <a:lstStyle/>
                    <a:p>
                      <a:r>
                        <a:rPr lang="en-US" sz="2300" b="1">
                          <a:latin typeface="Palatino Linotype" panose="02040502050505030304" pitchFamily="18" charset="0"/>
                        </a:rPr>
                        <a:t>Timing</a:t>
                      </a:r>
                      <a:endParaRPr lang="en-US" sz="2300">
                        <a:latin typeface="Palatino Linotype" panose="02040502050505030304" pitchFamily="18" charset="0"/>
                      </a:endParaRPr>
                    </a:p>
                  </a:txBody>
                  <a:tcPr anchor="ctr">
                    <a:lnL>
                      <a:noFill/>
                    </a:lnL>
                    <a:lnR>
                      <a:noFill/>
                    </a:lnR>
                    <a:lnT>
                      <a:noFill/>
                    </a:lnT>
                    <a:lnB>
                      <a:noFill/>
                    </a:lnB>
                    <a:noFill/>
                  </a:tcPr>
                </a:tc>
                <a:tc>
                  <a:txBody>
                    <a:bodyPr/>
                    <a:lstStyle/>
                    <a:p>
                      <a:r>
                        <a:rPr lang="en-US" sz="2300">
                          <a:latin typeface="Palatino Linotype" panose="02040502050505030304" pitchFamily="18" charset="0"/>
                        </a:rPr>
                        <a:t>Annually</a:t>
                      </a:r>
                    </a:p>
                  </a:txBody>
                  <a:tcPr anchor="ctr">
                    <a:lnL>
                      <a:noFill/>
                    </a:lnL>
                    <a:lnR>
                      <a:noFill/>
                    </a:lnR>
                    <a:lnT>
                      <a:noFill/>
                    </a:lnT>
                    <a:lnB>
                      <a:noFill/>
                    </a:lnB>
                    <a:noFill/>
                  </a:tcPr>
                </a:tc>
                <a:tc>
                  <a:txBody>
                    <a:bodyPr/>
                    <a:lstStyle/>
                    <a:p>
                      <a:r>
                        <a:rPr lang="en-US" sz="2300">
                          <a:latin typeface="Palatino Linotype" panose="02040502050505030304" pitchFamily="18" charset="0"/>
                        </a:rPr>
                        <a:t>2–3 years after</a:t>
                      </a:r>
                    </a:p>
                  </a:txBody>
                  <a:tcPr anchor="ctr">
                    <a:lnL>
                      <a:noFill/>
                    </a:lnL>
                    <a:lnR>
                      <a:noFill/>
                    </a:lnR>
                    <a:lnT>
                      <a:noFill/>
                    </a:lnT>
                    <a:lnB>
                      <a:noFill/>
                    </a:lnB>
                    <a:noFill/>
                  </a:tcPr>
                </a:tc>
                <a:extLst>
                  <a:ext uri="{0D108BD9-81ED-4DB2-BD59-A6C34878D82A}">
                    <a16:rowId xmlns:a16="http://schemas.microsoft.com/office/drawing/2014/main" val="3617194929"/>
                  </a:ext>
                </a:extLst>
              </a:tr>
              <a:tr h="0">
                <a:tc>
                  <a:txBody>
                    <a:bodyPr/>
                    <a:lstStyle/>
                    <a:p>
                      <a:r>
                        <a:rPr lang="en-US" sz="2300" b="1">
                          <a:latin typeface="Palatino Linotype" panose="02040502050505030304" pitchFamily="18" charset="0"/>
                        </a:rPr>
                        <a:t>Submitter</a:t>
                      </a:r>
                      <a:endParaRPr lang="en-US" sz="2300">
                        <a:latin typeface="Palatino Linotype" panose="02040502050505030304" pitchFamily="18" charset="0"/>
                      </a:endParaRPr>
                    </a:p>
                  </a:txBody>
                  <a:tcPr anchor="ctr">
                    <a:lnL>
                      <a:noFill/>
                    </a:lnL>
                    <a:lnR>
                      <a:noFill/>
                    </a:lnR>
                    <a:lnT>
                      <a:noFill/>
                    </a:lnT>
                    <a:lnB>
                      <a:noFill/>
                    </a:lnB>
                    <a:noFill/>
                  </a:tcPr>
                </a:tc>
                <a:tc>
                  <a:txBody>
                    <a:bodyPr/>
                    <a:lstStyle/>
                    <a:p>
                      <a:r>
                        <a:rPr lang="en-US" sz="2300" dirty="0">
                          <a:latin typeface="Palatino Linotype" panose="02040502050505030304" pitchFamily="18" charset="0"/>
                        </a:rPr>
                        <a:t>Hospital CFOs/Consultants</a:t>
                      </a:r>
                    </a:p>
                  </a:txBody>
                  <a:tcPr anchor="ctr">
                    <a:lnL>
                      <a:noFill/>
                    </a:lnL>
                    <a:lnR>
                      <a:noFill/>
                    </a:lnR>
                    <a:lnT>
                      <a:noFill/>
                    </a:lnT>
                    <a:lnB>
                      <a:noFill/>
                    </a:lnB>
                    <a:noFill/>
                  </a:tcPr>
                </a:tc>
                <a:tc>
                  <a:txBody>
                    <a:bodyPr/>
                    <a:lstStyle/>
                    <a:p>
                      <a:r>
                        <a:rPr lang="en-US" sz="2300">
                          <a:latin typeface="Palatino Linotype" panose="02040502050505030304" pitchFamily="18" charset="0"/>
                        </a:rPr>
                        <a:t>External auditors (review data)</a:t>
                      </a:r>
                    </a:p>
                  </a:txBody>
                  <a:tcPr anchor="ctr">
                    <a:lnL>
                      <a:noFill/>
                    </a:lnL>
                    <a:lnR>
                      <a:noFill/>
                    </a:lnR>
                    <a:lnT>
                      <a:noFill/>
                    </a:lnT>
                    <a:lnB>
                      <a:noFill/>
                    </a:lnB>
                    <a:noFill/>
                  </a:tcPr>
                </a:tc>
                <a:extLst>
                  <a:ext uri="{0D108BD9-81ED-4DB2-BD59-A6C34878D82A}">
                    <a16:rowId xmlns:a16="http://schemas.microsoft.com/office/drawing/2014/main" val="465888089"/>
                  </a:ext>
                </a:extLst>
              </a:tr>
              <a:tr h="0">
                <a:tc>
                  <a:txBody>
                    <a:bodyPr/>
                    <a:lstStyle/>
                    <a:p>
                      <a:r>
                        <a:rPr lang="en-US" sz="2300" b="1">
                          <a:latin typeface="Palatino Linotype" panose="02040502050505030304" pitchFamily="18" charset="0"/>
                        </a:rPr>
                        <a:t>Outcome</a:t>
                      </a:r>
                      <a:endParaRPr lang="en-US" sz="2300">
                        <a:latin typeface="Palatino Linotype" panose="02040502050505030304" pitchFamily="18" charset="0"/>
                      </a:endParaRPr>
                    </a:p>
                  </a:txBody>
                  <a:tcPr anchor="ctr">
                    <a:lnL>
                      <a:noFill/>
                    </a:lnL>
                    <a:lnR>
                      <a:noFill/>
                    </a:lnR>
                    <a:lnT>
                      <a:noFill/>
                    </a:lnT>
                    <a:lnB>
                      <a:noFill/>
                    </a:lnB>
                    <a:noFill/>
                  </a:tcPr>
                </a:tc>
                <a:tc>
                  <a:txBody>
                    <a:bodyPr/>
                    <a:lstStyle/>
                    <a:p>
                      <a:r>
                        <a:rPr lang="en-US" sz="2300">
                          <a:latin typeface="Palatino Linotype" panose="02040502050505030304" pitchFamily="18" charset="0"/>
                        </a:rPr>
                        <a:t>Determines payments</a:t>
                      </a:r>
                    </a:p>
                  </a:txBody>
                  <a:tcPr anchor="ctr">
                    <a:lnL>
                      <a:noFill/>
                    </a:lnL>
                    <a:lnR>
                      <a:noFill/>
                    </a:lnR>
                    <a:lnT>
                      <a:noFill/>
                    </a:lnT>
                    <a:lnB>
                      <a:noFill/>
                    </a:lnB>
                    <a:noFill/>
                  </a:tcPr>
                </a:tc>
                <a:tc>
                  <a:txBody>
                    <a:bodyPr/>
                    <a:lstStyle/>
                    <a:p>
                      <a:r>
                        <a:rPr lang="en-US" sz="2300" dirty="0">
                          <a:latin typeface="Palatino Linotype" panose="02040502050505030304" pitchFamily="18" charset="0"/>
                        </a:rPr>
                        <a:t>May result in recoupments</a:t>
                      </a:r>
                    </a:p>
                  </a:txBody>
                  <a:tcPr anchor="ctr">
                    <a:lnL>
                      <a:noFill/>
                    </a:lnL>
                    <a:lnR>
                      <a:noFill/>
                    </a:lnR>
                    <a:lnT>
                      <a:noFill/>
                    </a:lnT>
                    <a:lnB>
                      <a:noFill/>
                    </a:lnB>
                    <a:noFill/>
                  </a:tcPr>
                </a:tc>
                <a:extLst>
                  <a:ext uri="{0D108BD9-81ED-4DB2-BD59-A6C34878D82A}">
                    <a16:rowId xmlns:a16="http://schemas.microsoft.com/office/drawing/2014/main" val="3657617111"/>
                  </a:ext>
                </a:extLst>
              </a:tr>
              <a:tr h="0">
                <a:tc>
                  <a:txBody>
                    <a:bodyPr/>
                    <a:lstStyle/>
                    <a:p>
                      <a:r>
                        <a:rPr lang="en-US" sz="2300" b="1">
                          <a:latin typeface="Palatino Linotype" panose="02040502050505030304" pitchFamily="18" charset="0"/>
                        </a:rPr>
                        <a:t>Documentation</a:t>
                      </a:r>
                      <a:endParaRPr lang="en-US" sz="2300">
                        <a:latin typeface="Palatino Linotype" panose="02040502050505030304" pitchFamily="18" charset="0"/>
                      </a:endParaRPr>
                    </a:p>
                  </a:txBody>
                  <a:tcPr anchor="ctr">
                    <a:lnL>
                      <a:noFill/>
                    </a:lnL>
                    <a:lnR>
                      <a:noFill/>
                    </a:lnR>
                    <a:lnT>
                      <a:noFill/>
                    </a:lnT>
                    <a:lnB>
                      <a:noFill/>
                    </a:lnB>
                    <a:noFill/>
                  </a:tcPr>
                </a:tc>
                <a:tc>
                  <a:txBody>
                    <a:bodyPr/>
                    <a:lstStyle/>
                    <a:p>
                      <a:r>
                        <a:rPr lang="en-US" sz="2300" dirty="0">
                          <a:latin typeface="Palatino Linotype" panose="02040502050505030304" pitchFamily="18" charset="0"/>
                        </a:rPr>
                        <a:t>2-year-old data + adjustments</a:t>
                      </a:r>
                    </a:p>
                  </a:txBody>
                  <a:tcPr anchor="ctr">
                    <a:lnL>
                      <a:noFill/>
                    </a:lnL>
                    <a:lnR>
                      <a:noFill/>
                    </a:lnR>
                    <a:lnT>
                      <a:noFill/>
                    </a:lnT>
                    <a:lnB>
                      <a:noFill/>
                    </a:lnB>
                    <a:noFill/>
                  </a:tcPr>
                </a:tc>
                <a:tc>
                  <a:txBody>
                    <a:bodyPr/>
                    <a:lstStyle/>
                    <a:p>
                      <a:r>
                        <a:rPr lang="en-US" sz="2300" dirty="0">
                          <a:latin typeface="Palatino Linotype" panose="02040502050505030304" pitchFamily="18" charset="0"/>
                        </a:rPr>
                        <a:t>Source-level validation</a:t>
                      </a:r>
                    </a:p>
                  </a:txBody>
                  <a:tcPr anchor="ctr">
                    <a:lnL>
                      <a:noFill/>
                    </a:lnL>
                    <a:lnR>
                      <a:noFill/>
                    </a:lnR>
                    <a:lnT>
                      <a:noFill/>
                    </a:lnT>
                    <a:lnB>
                      <a:noFill/>
                    </a:lnB>
                    <a:noFill/>
                  </a:tcPr>
                </a:tc>
                <a:extLst>
                  <a:ext uri="{0D108BD9-81ED-4DB2-BD59-A6C34878D82A}">
                    <a16:rowId xmlns:a16="http://schemas.microsoft.com/office/drawing/2014/main" val="3443124474"/>
                  </a:ext>
                </a:extLst>
              </a:tr>
            </a:tbl>
          </a:graphicData>
        </a:graphic>
      </p:graphicFrame>
    </p:spTree>
    <p:extLst>
      <p:ext uri="{BB962C8B-B14F-4D97-AF65-F5344CB8AC3E}">
        <p14:creationId xmlns:p14="http://schemas.microsoft.com/office/powerpoint/2010/main" val="244154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126CCE-CE0F-0BFD-96C8-62562A82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B892A-113F-A8A2-C4BC-3C79A5FBC08A}"/>
              </a:ext>
            </a:extLst>
          </p:cNvPr>
          <p:cNvSpPr>
            <a:spLocks noGrp="1"/>
          </p:cNvSpPr>
          <p:nvPr>
            <p:ph type="title"/>
          </p:nvPr>
        </p:nvSpPr>
        <p:spPr/>
        <p:txBody>
          <a:bodyPr/>
          <a:lstStyle/>
          <a:p>
            <a:pPr algn="ctr"/>
            <a:r>
              <a:rPr lang="en-US" dirty="0">
                <a:solidFill>
                  <a:srgbClr val="84754E"/>
                </a:solidFill>
              </a:rPr>
              <a:t>From Operations to Cost Report</a:t>
            </a:r>
            <a:br>
              <a:rPr lang="en-US" dirty="0">
                <a:solidFill>
                  <a:srgbClr val="84754E"/>
                </a:solidFill>
              </a:rPr>
            </a:br>
            <a:r>
              <a:rPr lang="en-US" dirty="0">
                <a:solidFill>
                  <a:srgbClr val="84754E"/>
                </a:solidFill>
              </a:rPr>
              <a:t>FY 6/30/2020</a:t>
            </a:r>
          </a:p>
        </p:txBody>
      </p:sp>
      <p:sp>
        <p:nvSpPr>
          <p:cNvPr id="5" name="Content Placeholder 2">
            <a:extLst>
              <a:ext uri="{FF2B5EF4-FFF2-40B4-BE49-F238E27FC236}">
                <a16:creationId xmlns:a16="http://schemas.microsoft.com/office/drawing/2014/main" id="{3B172EF8-0B49-E76C-E89D-03B00D8872CE}"/>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13" name="Picture 12">
            <a:extLst>
              <a:ext uri="{FF2B5EF4-FFF2-40B4-BE49-F238E27FC236}">
                <a16:creationId xmlns:a16="http://schemas.microsoft.com/office/drawing/2014/main" id="{4AD2ECE9-E722-F311-793C-2051C48D4CB5}"/>
              </a:ext>
            </a:extLst>
          </p:cNvPr>
          <p:cNvPicPr>
            <a:picLocks noChangeAspect="1"/>
          </p:cNvPicPr>
          <p:nvPr/>
        </p:nvPicPr>
        <p:blipFill>
          <a:blip r:embed="rId4"/>
          <a:stretch>
            <a:fillRect/>
          </a:stretch>
        </p:blipFill>
        <p:spPr>
          <a:xfrm>
            <a:off x="154965" y="3632582"/>
            <a:ext cx="11882070" cy="2450576"/>
          </a:xfrm>
          <a:prstGeom prst="rect">
            <a:avLst/>
          </a:prstGeom>
        </p:spPr>
      </p:pic>
      <p:pic>
        <p:nvPicPr>
          <p:cNvPr id="15" name="Picture 14">
            <a:extLst>
              <a:ext uri="{FF2B5EF4-FFF2-40B4-BE49-F238E27FC236}">
                <a16:creationId xmlns:a16="http://schemas.microsoft.com/office/drawing/2014/main" id="{32B374C6-1D0F-A6F1-E0A1-9F6CE2ED1649}"/>
              </a:ext>
            </a:extLst>
          </p:cNvPr>
          <p:cNvPicPr>
            <a:picLocks noChangeAspect="1"/>
          </p:cNvPicPr>
          <p:nvPr/>
        </p:nvPicPr>
        <p:blipFill>
          <a:blip r:embed="rId5"/>
          <a:stretch>
            <a:fillRect/>
          </a:stretch>
        </p:blipFill>
        <p:spPr>
          <a:xfrm>
            <a:off x="390912" y="2255321"/>
            <a:ext cx="11410176" cy="970097"/>
          </a:xfrm>
          <a:prstGeom prst="rect">
            <a:avLst/>
          </a:prstGeom>
        </p:spPr>
      </p:pic>
    </p:spTree>
    <p:extLst>
      <p:ext uri="{BB962C8B-B14F-4D97-AF65-F5344CB8AC3E}">
        <p14:creationId xmlns:p14="http://schemas.microsoft.com/office/powerpoint/2010/main" val="20851200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0B9DD4-A029-EB13-DCEB-AABF19179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F1B4F-B27C-9BE9-B6DB-83CEA1316093}"/>
              </a:ext>
            </a:extLst>
          </p:cNvPr>
          <p:cNvSpPr>
            <a:spLocks noGrp="1"/>
          </p:cNvSpPr>
          <p:nvPr>
            <p:ph type="title"/>
          </p:nvPr>
        </p:nvSpPr>
        <p:spPr/>
        <p:txBody>
          <a:bodyPr/>
          <a:lstStyle/>
          <a:p>
            <a:pPr algn="ctr"/>
            <a:r>
              <a:rPr lang="en-US" dirty="0">
                <a:solidFill>
                  <a:srgbClr val="84754E"/>
                </a:solidFill>
              </a:rPr>
              <a:t>From Operations to Cost Report</a:t>
            </a:r>
            <a:br>
              <a:rPr lang="en-US" dirty="0">
                <a:solidFill>
                  <a:srgbClr val="84754E"/>
                </a:solidFill>
              </a:rPr>
            </a:br>
            <a:r>
              <a:rPr lang="en-US" dirty="0">
                <a:solidFill>
                  <a:srgbClr val="84754E"/>
                </a:solidFill>
              </a:rPr>
              <a:t>FY 6/30/2021</a:t>
            </a:r>
          </a:p>
        </p:txBody>
      </p:sp>
      <p:sp>
        <p:nvSpPr>
          <p:cNvPr id="5" name="Content Placeholder 2">
            <a:extLst>
              <a:ext uri="{FF2B5EF4-FFF2-40B4-BE49-F238E27FC236}">
                <a16:creationId xmlns:a16="http://schemas.microsoft.com/office/drawing/2014/main" id="{48175C56-8C89-904C-23A1-8FCCF936938C}"/>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4" name="Picture 3">
            <a:extLst>
              <a:ext uri="{FF2B5EF4-FFF2-40B4-BE49-F238E27FC236}">
                <a16:creationId xmlns:a16="http://schemas.microsoft.com/office/drawing/2014/main" id="{59C4B40C-71EF-A586-AA9C-047D5D001E67}"/>
              </a:ext>
            </a:extLst>
          </p:cNvPr>
          <p:cNvPicPr>
            <a:picLocks noChangeAspect="1"/>
          </p:cNvPicPr>
          <p:nvPr/>
        </p:nvPicPr>
        <p:blipFill>
          <a:blip r:embed="rId4"/>
          <a:stretch>
            <a:fillRect/>
          </a:stretch>
        </p:blipFill>
        <p:spPr>
          <a:xfrm>
            <a:off x="241254" y="3780468"/>
            <a:ext cx="11656651" cy="2143572"/>
          </a:xfrm>
          <a:prstGeom prst="rect">
            <a:avLst/>
          </a:prstGeom>
        </p:spPr>
      </p:pic>
      <p:pic>
        <p:nvPicPr>
          <p:cNvPr id="7" name="Picture 6">
            <a:extLst>
              <a:ext uri="{FF2B5EF4-FFF2-40B4-BE49-F238E27FC236}">
                <a16:creationId xmlns:a16="http://schemas.microsoft.com/office/drawing/2014/main" id="{9007BBB3-3315-EC63-C74B-2FBB4D2692D8}"/>
              </a:ext>
            </a:extLst>
          </p:cNvPr>
          <p:cNvPicPr>
            <a:picLocks noChangeAspect="1"/>
          </p:cNvPicPr>
          <p:nvPr/>
        </p:nvPicPr>
        <p:blipFill>
          <a:blip r:embed="rId5"/>
          <a:stretch>
            <a:fillRect/>
          </a:stretch>
        </p:blipFill>
        <p:spPr>
          <a:xfrm>
            <a:off x="214586" y="2056213"/>
            <a:ext cx="11762826" cy="1102765"/>
          </a:xfrm>
          <a:prstGeom prst="rect">
            <a:avLst/>
          </a:prstGeom>
        </p:spPr>
      </p:pic>
    </p:spTree>
    <p:extLst>
      <p:ext uri="{BB962C8B-B14F-4D97-AF65-F5344CB8AC3E}">
        <p14:creationId xmlns:p14="http://schemas.microsoft.com/office/powerpoint/2010/main" val="27444112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A82E309-80FE-689F-F9A9-E3F757F06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6116A-2930-14A9-1689-55C5884C2FC1}"/>
              </a:ext>
            </a:extLst>
          </p:cNvPr>
          <p:cNvSpPr>
            <a:spLocks noGrp="1"/>
          </p:cNvSpPr>
          <p:nvPr>
            <p:ph type="title"/>
          </p:nvPr>
        </p:nvSpPr>
        <p:spPr/>
        <p:txBody>
          <a:bodyPr/>
          <a:lstStyle/>
          <a:p>
            <a:pPr algn="ctr"/>
            <a:r>
              <a:rPr lang="en-US" dirty="0">
                <a:solidFill>
                  <a:srgbClr val="84754E"/>
                </a:solidFill>
              </a:rPr>
              <a:t>From Operations to Cost Report</a:t>
            </a:r>
            <a:br>
              <a:rPr lang="en-US" dirty="0">
                <a:solidFill>
                  <a:srgbClr val="84754E"/>
                </a:solidFill>
              </a:rPr>
            </a:br>
            <a:r>
              <a:rPr lang="en-US" dirty="0">
                <a:solidFill>
                  <a:srgbClr val="84754E"/>
                </a:solidFill>
              </a:rPr>
              <a:t>FY 6/30/2022</a:t>
            </a:r>
          </a:p>
        </p:txBody>
      </p:sp>
      <p:sp>
        <p:nvSpPr>
          <p:cNvPr id="5" name="Content Placeholder 2">
            <a:extLst>
              <a:ext uri="{FF2B5EF4-FFF2-40B4-BE49-F238E27FC236}">
                <a16:creationId xmlns:a16="http://schemas.microsoft.com/office/drawing/2014/main" id="{7A0A5845-A5D8-514C-BD66-6384DFAF5B59}"/>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9" name="Picture 8">
            <a:extLst>
              <a:ext uri="{FF2B5EF4-FFF2-40B4-BE49-F238E27FC236}">
                <a16:creationId xmlns:a16="http://schemas.microsoft.com/office/drawing/2014/main" id="{9C921CBA-5043-9099-0C36-DDC98836CBCA}"/>
              </a:ext>
            </a:extLst>
          </p:cNvPr>
          <p:cNvPicPr>
            <a:picLocks noChangeAspect="1"/>
          </p:cNvPicPr>
          <p:nvPr/>
        </p:nvPicPr>
        <p:blipFill>
          <a:blip r:embed="rId4"/>
          <a:stretch>
            <a:fillRect/>
          </a:stretch>
        </p:blipFill>
        <p:spPr>
          <a:xfrm>
            <a:off x="262856" y="3644240"/>
            <a:ext cx="11666287" cy="2279800"/>
          </a:xfrm>
          <a:prstGeom prst="rect">
            <a:avLst/>
          </a:prstGeom>
        </p:spPr>
      </p:pic>
      <p:pic>
        <p:nvPicPr>
          <p:cNvPr id="11" name="Picture 10">
            <a:extLst>
              <a:ext uri="{FF2B5EF4-FFF2-40B4-BE49-F238E27FC236}">
                <a16:creationId xmlns:a16="http://schemas.microsoft.com/office/drawing/2014/main" id="{D073CE89-4585-0FC6-56AD-D21EBCE87998}"/>
              </a:ext>
            </a:extLst>
          </p:cNvPr>
          <p:cNvPicPr>
            <a:picLocks noChangeAspect="1"/>
          </p:cNvPicPr>
          <p:nvPr/>
        </p:nvPicPr>
        <p:blipFill>
          <a:blip r:embed="rId5"/>
          <a:stretch>
            <a:fillRect/>
          </a:stretch>
        </p:blipFill>
        <p:spPr>
          <a:xfrm>
            <a:off x="116280" y="2468245"/>
            <a:ext cx="11959440" cy="860040"/>
          </a:xfrm>
          <a:prstGeom prst="rect">
            <a:avLst/>
          </a:prstGeom>
        </p:spPr>
      </p:pic>
    </p:spTree>
    <p:extLst>
      <p:ext uri="{BB962C8B-B14F-4D97-AF65-F5344CB8AC3E}">
        <p14:creationId xmlns:p14="http://schemas.microsoft.com/office/powerpoint/2010/main" val="27024867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B2EA47-DDFE-9873-D5A8-63528AEA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73C19-205A-19AB-7B92-C63102902454}"/>
              </a:ext>
            </a:extLst>
          </p:cNvPr>
          <p:cNvSpPr>
            <a:spLocks noGrp="1"/>
          </p:cNvSpPr>
          <p:nvPr>
            <p:ph type="title"/>
          </p:nvPr>
        </p:nvSpPr>
        <p:spPr/>
        <p:txBody>
          <a:bodyPr/>
          <a:lstStyle/>
          <a:p>
            <a:pPr algn="ctr"/>
            <a:r>
              <a:rPr lang="en-US" dirty="0">
                <a:solidFill>
                  <a:srgbClr val="84754E"/>
                </a:solidFill>
              </a:rPr>
              <a:t>From Operations to Cost Report</a:t>
            </a:r>
            <a:br>
              <a:rPr lang="en-US" dirty="0">
                <a:solidFill>
                  <a:srgbClr val="84754E"/>
                </a:solidFill>
              </a:rPr>
            </a:br>
            <a:r>
              <a:rPr lang="en-US" dirty="0">
                <a:solidFill>
                  <a:srgbClr val="84754E"/>
                </a:solidFill>
              </a:rPr>
              <a:t>FY 6/30/2023</a:t>
            </a:r>
          </a:p>
        </p:txBody>
      </p:sp>
      <p:sp>
        <p:nvSpPr>
          <p:cNvPr id="5" name="Content Placeholder 2">
            <a:extLst>
              <a:ext uri="{FF2B5EF4-FFF2-40B4-BE49-F238E27FC236}">
                <a16:creationId xmlns:a16="http://schemas.microsoft.com/office/drawing/2014/main" id="{40457CA3-8441-3C74-3B7F-C78FCE7FCBB9}"/>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4" name="Picture 3">
            <a:extLst>
              <a:ext uri="{FF2B5EF4-FFF2-40B4-BE49-F238E27FC236}">
                <a16:creationId xmlns:a16="http://schemas.microsoft.com/office/drawing/2014/main" id="{D68FBBF0-D9FA-8EEF-20D5-4F137E703CE8}"/>
              </a:ext>
            </a:extLst>
          </p:cNvPr>
          <p:cNvPicPr>
            <a:picLocks noChangeAspect="1"/>
          </p:cNvPicPr>
          <p:nvPr/>
        </p:nvPicPr>
        <p:blipFill>
          <a:blip r:embed="rId4"/>
          <a:stretch>
            <a:fillRect/>
          </a:stretch>
        </p:blipFill>
        <p:spPr>
          <a:xfrm>
            <a:off x="195665" y="3465459"/>
            <a:ext cx="11800670" cy="2516434"/>
          </a:xfrm>
          <a:prstGeom prst="rect">
            <a:avLst/>
          </a:prstGeom>
        </p:spPr>
      </p:pic>
      <p:pic>
        <p:nvPicPr>
          <p:cNvPr id="7" name="Picture 6">
            <a:extLst>
              <a:ext uri="{FF2B5EF4-FFF2-40B4-BE49-F238E27FC236}">
                <a16:creationId xmlns:a16="http://schemas.microsoft.com/office/drawing/2014/main" id="{B8BB6172-4692-BF7D-A117-2B3CF5889B56}"/>
              </a:ext>
            </a:extLst>
          </p:cNvPr>
          <p:cNvPicPr>
            <a:picLocks noChangeAspect="1"/>
          </p:cNvPicPr>
          <p:nvPr/>
        </p:nvPicPr>
        <p:blipFill>
          <a:blip r:embed="rId5"/>
          <a:stretch>
            <a:fillRect/>
          </a:stretch>
        </p:blipFill>
        <p:spPr>
          <a:xfrm>
            <a:off x="358849" y="2115653"/>
            <a:ext cx="11474302" cy="924841"/>
          </a:xfrm>
          <a:prstGeom prst="rect">
            <a:avLst/>
          </a:prstGeom>
        </p:spPr>
      </p:pic>
    </p:spTree>
    <p:extLst>
      <p:ext uri="{BB962C8B-B14F-4D97-AF65-F5344CB8AC3E}">
        <p14:creationId xmlns:p14="http://schemas.microsoft.com/office/powerpoint/2010/main" val="25401943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474C1C-FE75-33E5-844E-F341C9692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191C4-5DE9-A9C3-34F1-D497DC020B7C}"/>
              </a:ext>
            </a:extLst>
          </p:cNvPr>
          <p:cNvSpPr>
            <a:spLocks noGrp="1"/>
          </p:cNvSpPr>
          <p:nvPr>
            <p:ph type="title"/>
          </p:nvPr>
        </p:nvSpPr>
        <p:spPr/>
        <p:txBody>
          <a:bodyPr/>
          <a:lstStyle/>
          <a:p>
            <a:pPr algn="ctr"/>
            <a:r>
              <a:rPr lang="en-US" dirty="0">
                <a:solidFill>
                  <a:srgbClr val="84754E"/>
                </a:solidFill>
              </a:rPr>
              <a:t>From Operations to Cost Report</a:t>
            </a:r>
            <a:br>
              <a:rPr lang="en-US" dirty="0">
                <a:solidFill>
                  <a:srgbClr val="84754E"/>
                </a:solidFill>
              </a:rPr>
            </a:br>
            <a:r>
              <a:rPr lang="en-US" dirty="0">
                <a:solidFill>
                  <a:srgbClr val="84754E"/>
                </a:solidFill>
              </a:rPr>
              <a:t>-What about our Days?-</a:t>
            </a:r>
          </a:p>
        </p:txBody>
      </p:sp>
      <p:sp>
        <p:nvSpPr>
          <p:cNvPr id="5" name="Content Placeholder 2">
            <a:extLst>
              <a:ext uri="{FF2B5EF4-FFF2-40B4-BE49-F238E27FC236}">
                <a16:creationId xmlns:a16="http://schemas.microsoft.com/office/drawing/2014/main" id="{4E590FA3-13EF-BF1C-44DD-DBA22FC17D2B}"/>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FY 2020 – 1,162 </a:t>
            </a:r>
            <a:r>
              <a:rPr lang="en-US" dirty="0">
                <a:solidFill>
                  <a:prstClr val="black"/>
                </a:solidFill>
                <a:latin typeface="PalatinoLinotype-Roman"/>
                <a:sym typeface="Wingdings" panose="05000000000000000000" pitchFamily="2" charset="2"/>
              </a:rPr>
              <a:t> Per Diem 4,554.66</a:t>
            </a: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FY 2021 – 1,682 </a:t>
            </a:r>
            <a:r>
              <a:rPr lang="en-US" dirty="0">
                <a:solidFill>
                  <a:prstClr val="black"/>
                </a:solidFill>
                <a:latin typeface="PalatinoLinotype-Roman"/>
                <a:sym typeface="Wingdings" panose="05000000000000000000" pitchFamily="2" charset="2"/>
              </a:rPr>
              <a:t> Per Diem 4,494.42</a:t>
            </a: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FY 2022 – 1,893 </a:t>
            </a:r>
            <a:r>
              <a:rPr lang="en-US" dirty="0">
                <a:solidFill>
                  <a:prstClr val="black"/>
                </a:solidFill>
                <a:latin typeface="PalatinoLinotype-Roman"/>
                <a:sym typeface="Wingdings" panose="05000000000000000000" pitchFamily="2" charset="2"/>
              </a:rPr>
              <a:t> Per Diem 3,636.88</a:t>
            </a: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FY 2023 – 1,268 </a:t>
            </a:r>
            <a:r>
              <a:rPr lang="en-US" dirty="0">
                <a:solidFill>
                  <a:prstClr val="black"/>
                </a:solidFill>
                <a:latin typeface="PalatinoLinotype-Roman"/>
                <a:sym typeface="Wingdings" panose="05000000000000000000" pitchFamily="2" charset="2"/>
              </a:rPr>
              <a:t> Per Diem 7,501.14</a:t>
            </a:r>
            <a:endParaRPr lang="en-US" dirty="0">
              <a:solidFill>
                <a:prstClr val="black"/>
              </a:solidFill>
              <a:latin typeface="PalatinoLinotype-Roman"/>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PalatinoLinotype-Roman"/>
                <a:ea typeface="+mn-ea"/>
                <a:cs typeface="+mn-cs"/>
              </a:rPr>
              <a:t>This information found using Worksheet S-3 and Worksheet D-1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39146186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F8BD2B-7E1B-D29D-B817-15B3FCEA0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9ED4C-7C96-BCE2-03A0-2777FD18E0D7}"/>
              </a:ext>
            </a:extLst>
          </p:cNvPr>
          <p:cNvSpPr>
            <a:spLocks noGrp="1"/>
          </p:cNvSpPr>
          <p:nvPr>
            <p:ph type="title"/>
          </p:nvPr>
        </p:nvSpPr>
        <p:spPr/>
        <p:txBody>
          <a:bodyPr/>
          <a:lstStyle/>
          <a:p>
            <a:pPr algn="ctr"/>
            <a:r>
              <a:rPr lang="en-US" dirty="0">
                <a:solidFill>
                  <a:srgbClr val="84754E"/>
                </a:solidFill>
              </a:rPr>
              <a:t>From Cost Report to App – DY 11</a:t>
            </a:r>
          </a:p>
        </p:txBody>
      </p:sp>
      <p:sp>
        <p:nvSpPr>
          <p:cNvPr id="5" name="Content Placeholder 2">
            <a:extLst>
              <a:ext uri="{FF2B5EF4-FFF2-40B4-BE49-F238E27FC236}">
                <a16:creationId xmlns:a16="http://schemas.microsoft.com/office/drawing/2014/main" id="{B0B30B0D-25FA-CF32-3BC5-6E904001E199}"/>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3" name="Picture 2">
            <a:extLst>
              <a:ext uri="{FF2B5EF4-FFF2-40B4-BE49-F238E27FC236}">
                <a16:creationId xmlns:a16="http://schemas.microsoft.com/office/drawing/2014/main" id="{25A4F766-2587-8E2D-1E38-C28109AF5FA4}"/>
              </a:ext>
            </a:extLst>
          </p:cNvPr>
          <p:cNvPicPr>
            <a:picLocks noChangeAspect="1"/>
          </p:cNvPicPr>
          <p:nvPr/>
        </p:nvPicPr>
        <p:blipFill>
          <a:blip r:embed="rId4"/>
          <a:stretch>
            <a:fillRect/>
          </a:stretch>
        </p:blipFill>
        <p:spPr>
          <a:xfrm>
            <a:off x="441003" y="1474774"/>
            <a:ext cx="11309993" cy="2332590"/>
          </a:xfrm>
          <a:prstGeom prst="rect">
            <a:avLst/>
          </a:prstGeom>
        </p:spPr>
      </p:pic>
      <p:pic>
        <p:nvPicPr>
          <p:cNvPr id="6" name="Picture 5">
            <a:extLst>
              <a:ext uri="{FF2B5EF4-FFF2-40B4-BE49-F238E27FC236}">
                <a16:creationId xmlns:a16="http://schemas.microsoft.com/office/drawing/2014/main" id="{C1E9D7A5-D413-4C72-3E10-C686CCDE1C56}"/>
              </a:ext>
            </a:extLst>
          </p:cNvPr>
          <p:cNvPicPr>
            <a:picLocks noChangeAspect="1"/>
          </p:cNvPicPr>
          <p:nvPr/>
        </p:nvPicPr>
        <p:blipFill>
          <a:blip r:embed="rId5"/>
          <a:stretch>
            <a:fillRect/>
          </a:stretch>
        </p:blipFill>
        <p:spPr>
          <a:xfrm>
            <a:off x="2727088" y="3429000"/>
            <a:ext cx="5782482" cy="3439005"/>
          </a:xfrm>
          <a:prstGeom prst="rect">
            <a:avLst/>
          </a:prstGeom>
        </p:spPr>
      </p:pic>
    </p:spTree>
    <p:extLst>
      <p:ext uri="{BB962C8B-B14F-4D97-AF65-F5344CB8AC3E}">
        <p14:creationId xmlns:p14="http://schemas.microsoft.com/office/powerpoint/2010/main" val="27571150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BC19753-2677-A58A-AA9B-C48103F15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596D7-F205-DDC2-9289-62F4CDDDD34E}"/>
              </a:ext>
            </a:extLst>
          </p:cNvPr>
          <p:cNvSpPr>
            <a:spLocks noGrp="1"/>
          </p:cNvSpPr>
          <p:nvPr>
            <p:ph type="title"/>
          </p:nvPr>
        </p:nvSpPr>
        <p:spPr/>
        <p:txBody>
          <a:bodyPr/>
          <a:lstStyle/>
          <a:p>
            <a:pPr algn="ctr"/>
            <a:r>
              <a:rPr lang="en-US" dirty="0">
                <a:solidFill>
                  <a:srgbClr val="84754E"/>
                </a:solidFill>
              </a:rPr>
              <a:t>From Cost Report to App – DY 11</a:t>
            </a:r>
          </a:p>
        </p:txBody>
      </p:sp>
      <p:sp>
        <p:nvSpPr>
          <p:cNvPr id="5" name="Content Placeholder 2">
            <a:extLst>
              <a:ext uri="{FF2B5EF4-FFF2-40B4-BE49-F238E27FC236}">
                <a16:creationId xmlns:a16="http://schemas.microsoft.com/office/drawing/2014/main" id="{FE2554BF-7817-5BAE-AFC2-F434B0CA92C2}"/>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7" name="Picture 6">
            <a:extLst>
              <a:ext uri="{FF2B5EF4-FFF2-40B4-BE49-F238E27FC236}">
                <a16:creationId xmlns:a16="http://schemas.microsoft.com/office/drawing/2014/main" id="{0C365557-BB73-48EC-86A6-6852123C5FB1}"/>
              </a:ext>
            </a:extLst>
          </p:cNvPr>
          <p:cNvPicPr>
            <a:picLocks noChangeAspect="1"/>
          </p:cNvPicPr>
          <p:nvPr/>
        </p:nvPicPr>
        <p:blipFill>
          <a:blip r:embed="rId4"/>
          <a:stretch>
            <a:fillRect/>
          </a:stretch>
        </p:blipFill>
        <p:spPr>
          <a:xfrm>
            <a:off x="391527" y="2043826"/>
            <a:ext cx="11408946" cy="3409089"/>
          </a:xfrm>
          <a:prstGeom prst="rect">
            <a:avLst/>
          </a:prstGeom>
        </p:spPr>
      </p:pic>
    </p:spTree>
    <p:extLst>
      <p:ext uri="{BB962C8B-B14F-4D97-AF65-F5344CB8AC3E}">
        <p14:creationId xmlns:p14="http://schemas.microsoft.com/office/powerpoint/2010/main" val="13732335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7C85D-ACD8-FB29-CC80-D4982CB8A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F7FD1-2596-D931-4B69-2245E676D0FF}"/>
              </a:ext>
            </a:extLst>
          </p:cNvPr>
          <p:cNvSpPr>
            <a:spLocks noGrp="1"/>
          </p:cNvSpPr>
          <p:nvPr>
            <p:ph type="title"/>
          </p:nvPr>
        </p:nvSpPr>
        <p:spPr>
          <a:xfrm>
            <a:off x="839788" y="365125"/>
            <a:ext cx="10515600" cy="1325563"/>
          </a:xfrm>
        </p:spPr>
        <p:txBody>
          <a:bodyPr anchor="ctr">
            <a:normAutofit/>
          </a:bodyPr>
          <a:lstStyle/>
          <a:p>
            <a:r>
              <a:rPr lang="en-US" dirty="0"/>
              <a:t>From Application to Payment – DY 11</a:t>
            </a:r>
          </a:p>
        </p:txBody>
      </p:sp>
      <p:pic>
        <p:nvPicPr>
          <p:cNvPr id="7" name="Picture 6">
            <a:extLst>
              <a:ext uri="{FF2B5EF4-FFF2-40B4-BE49-F238E27FC236}">
                <a16:creationId xmlns:a16="http://schemas.microsoft.com/office/drawing/2014/main" id="{B82FD484-66D8-F852-DDE7-561728E5AF72}"/>
              </a:ext>
            </a:extLst>
          </p:cNvPr>
          <p:cNvPicPr>
            <a:picLocks noChangeAspect="1"/>
          </p:cNvPicPr>
          <p:nvPr/>
        </p:nvPicPr>
        <p:blipFill>
          <a:blip r:embed="rId3"/>
          <a:srcRect r="7283" b="-1"/>
          <a:stretch>
            <a:fillRect/>
          </a:stretch>
        </p:blipFill>
        <p:spPr>
          <a:xfrm>
            <a:off x="6096000" y="2174625"/>
            <a:ext cx="5157787" cy="3684588"/>
          </a:xfrm>
          <a:prstGeom prst="rect">
            <a:avLst/>
          </a:prstGeom>
          <a:noFill/>
        </p:spPr>
      </p:pic>
      <p:pic>
        <p:nvPicPr>
          <p:cNvPr id="4" name="Picture 3">
            <a:extLst>
              <a:ext uri="{FF2B5EF4-FFF2-40B4-BE49-F238E27FC236}">
                <a16:creationId xmlns:a16="http://schemas.microsoft.com/office/drawing/2014/main" id="{E6FB376F-ACD3-5987-EC61-2819597512E2}"/>
              </a:ext>
            </a:extLst>
          </p:cNvPr>
          <p:cNvPicPr>
            <a:picLocks noChangeAspect="1"/>
          </p:cNvPicPr>
          <p:nvPr/>
        </p:nvPicPr>
        <p:blipFill>
          <a:blip r:embed="rId4"/>
          <a:srcRect l="12049" r="3334" b="1"/>
          <a:stretch>
            <a:fillRect/>
          </a:stretch>
        </p:blipFill>
        <p:spPr>
          <a:xfrm>
            <a:off x="467291" y="2239452"/>
            <a:ext cx="5183188" cy="3684588"/>
          </a:xfrm>
          <a:prstGeom prst="rect">
            <a:avLst/>
          </a:prstGeom>
          <a:noFill/>
        </p:spPr>
      </p:pic>
      <p:sp>
        <p:nvSpPr>
          <p:cNvPr id="5" name="Content Placeholder 2">
            <a:extLst>
              <a:ext uri="{FF2B5EF4-FFF2-40B4-BE49-F238E27FC236}">
                <a16:creationId xmlns:a16="http://schemas.microsoft.com/office/drawing/2014/main" id="{DEDA02F8-4D7F-3EA1-F785-28487CE8ED0A}"/>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180084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9F2785-6CED-1F26-98DE-032E7022B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30984-6116-80EA-66AE-8A3E6D148CFC}"/>
              </a:ext>
            </a:extLst>
          </p:cNvPr>
          <p:cNvSpPr>
            <a:spLocks noGrp="1"/>
          </p:cNvSpPr>
          <p:nvPr>
            <p:ph type="title"/>
          </p:nvPr>
        </p:nvSpPr>
        <p:spPr/>
        <p:txBody>
          <a:bodyPr/>
          <a:lstStyle/>
          <a:p>
            <a:pPr algn="ctr"/>
            <a:r>
              <a:rPr lang="en-US">
                <a:solidFill>
                  <a:srgbClr val="84754E"/>
                </a:solidFill>
              </a:rPr>
              <a:t>AGENDA</a:t>
            </a:r>
          </a:p>
        </p:txBody>
      </p:sp>
      <p:sp>
        <p:nvSpPr>
          <p:cNvPr id="5" name="Content Placeholder 2">
            <a:extLst>
              <a:ext uri="{FF2B5EF4-FFF2-40B4-BE49-F238E27FC236}">
                <a16:creationId xmlns:a16="http://schemas.microsoft.com/office/drawing/2014/main" id="{E089547E-309B-1CC6-4D68-FD35693562B4}"/>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Supplemental Funding (DSH/UC) Update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Detailed “Walk-through” the UC / DSH Payment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How does the Cost Report Impact this area?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Common Pitfalls and Best Practices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Medicare Advantage (MA)</a:t>
            </a:r>
          </a:p>
          <a:p>
            <a:pPr lvl="1">
              <a:spcBef>
                <a:spcPts val="1000"/>
              </a:spcBef>
            </a:pPr>
            <a:r>
              <a:rPr lang="en-US" dirty="0">
                <a:solidFill>
                  <a:prstClr val="black"/>
                </a:solidFill>
                <a:latin typeface="PalatinoLinotype-Roman"/>
              </a:rPr>
              <a:t>Why/How is MA different</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PalatinoLinotype-Roman"/>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46833296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14E07D-C176-B920-D91C-AA378EAE4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A6E29-53DA-52B0-09E6-436B0B6387AF}"/>
              </a:ext>
            </a:extLst>
          </p:cNvPr>
          <p:cNvSpPr>
            <a:spLocks noGrp="1"/>
          </p:cNvSpPr>
          <p:nvPr>
            <p:ph type="title"/>
          </p:nvPr>
        </p:nvSpPr>
        <p:spPr/>
        <p:txBody>
          <a:bodyPr/>
          <a:lstStyle/>
          <a:p>
            <a:pPr algn="ctr"/>
            <a:r>
              <a:rPr lang="en-US" dirty="0">
                <a:solidFill>
                  <a:srgbClr val="84754E"/>
                </a:solidFill>
              </a:rPr>
              <a:t>From DSH/UC App to Audit</a:t>
            </a:r>
            <a:br>
              <a:rPr lang="en-US" dirty="0">
                <a:solidFill>
                  <a:srgbClr val="84754E"/>
                </a:solidFill>
              </a:rPr>
            </a:br>
            <a:r>
              <a:rPr lang="en-US" dirty="0">
                <a:solidFill>
                  <a:srgbClr val="84754E"/>
                </a:solidFill>
              </a:rPr>
              <a:t>DY 11 – FFY 2022</a:t>
            </a:r>
          </a:p>
        </p:txBody>
      </p:sp>
      <p:sp>
        <p:nvSpPr>
          <p:cNvPr id="5" name="Content Placeholder 2">
            <a:extLst>
              <a:ext uri="{FF2B5EF4-FFF2-40B4-BE49-F238E27FC236}">
                <a16:creationId xmlns:a16="http://schemas.microsoft.com/office/drawing/2014/main" id="{C31636B6-DB1A-6952-6CB0-0E991CB06A86}"/>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7" name="Picture 6">
            <a:extLst>
              <a:ext uri="{FF2B5EF4-FFF2-40B4-BE49-F238E27FC236}">
                <a16:creationId xmlns:a16="http://schemas.microsoft.com/office/drawing/2014/main" id="{4276AB0B-4B70-866B-A204-295EF0154BA5}"/>
              </a:ext>
            </a:extLst>
          </p:cNvPr>
          <p:cNvPicPr>
            <a:picLocks noChangeAspect="1"/>
          </p:cNvPicPr>
          <p:nvPr/>
        </p:nvPicPr>
        <p:blipFill>
          <a:blip r:embed="rId4"/>
          <a:stretch>
            <a:fillRect/>
          </a:stretch>
        </p:blipFill>
        <p:spPr>
          <a:xfrm>
            <a:off x="1038318" y="1797326"/>
            <a:ext cx="9764549" cy="1751655"/>
          </a:xfrm>
          <a:prstGeom prst="rect">
            <a:avLst/>
          </a:prstGeom>
        </p:spPr>
      </p:pic>
      <p:pic>
        <p:nvPicPr>
          <p:cNvPr id="9" name="Picture 8">
            <a:extLst>
              <a:ext uri="{FF2B5EF4-FFF2-40B4-BE49-F238E27FC236}">
                <a16:creationId xmlns:a16="http://schemas.microsoft.com/office/drawing/2014/main" id="{FA0387E7-F2E0-BC24-F0F5-581A64DAC063}"/>
              </a:ext>
            </a:extLst>
          </p:cNvPr>
          <p:cNvPicPr>
            <a:picLocks noChangeAspect="1"/>
          </p:cNvPicPr>
          <p:nvPr/>
        </p:nvPicPr>
        <p:blipFill>
          <a:blip r:embed="rId5"/>
          <a:stretch>
            <a:fillRect/>
          </a:stretch>
        </p:blipFill>
        <p:spPr>
          <a:xfrm>
            <a:off x="0" y="4191177"/>
            <a:ext cx="4534412" cy="1580010"/>
          </a:xfrm>
          <a:prstGeom prst="rect">
            <a:avLst/>
          </a:prstGeom>
        </p:spPr>
      </p:pic>
      <p:pic>
        <p:nvPicPr>
          <p:cNvPr id="11" name="Picture 10">
            <a:extLst>
              <a:ext uri="{FF2B5EF4-FFF2-40B4-BE49-F238E27FC236}">
                <a16:creationId xmlns:a16="http://schemas.microsoft.com/office/drawing/2014/main" id="{BAE855E8-D3A8-C2A5-0BA8-797B19B688AA}"/>
              </a:ext>
            </a:extLst>
          </p:cNvPr>
          <p:cNvPicPr>
            <a:picLocks noChangeAspect="1"/>
          </p:cNvPicPr>
          <p:nvPr/>
        </p:nvPicPr>
        <p:blipFill>
          <a:blip r:embed="rId6"/>
          <a:stretch>
            <a:fillRect/>
          </a:stretch>
        </p:blipFill>
        <p:spPr>
          <a:xfrm>
            <a:off x="4586542" y="3842286"/>
            <a:ext cx="7484982" cy="2597312"/>
          </a:xfrm>
          <a:prstGeom prst="rect">
            <a:avLst/>
          </a:prstGeom>
        </p:spPr>
      </p:pic>
    </p:spTree>
    <p:extLst>
      <p:ext uri="{BB962C8B-B14F-4D97-AF65-F5344CB8AC3E}">
        <p14:creationId xmlns:p14="http://schemas.microsoft.com/office/powerpoint/2010/main" val="366653917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163056F-E433-AD56-564F-7F56750FF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D3CC4-7236-E385-E9CF-3C213EE927C9}"/>
              </a:ext>
            </a:extLst>
          </p:cNvPr>
          <p:cNvSpPr>
            <a:spLocks noGrp="1"/>
          </p:cNvSpPr>
          <p:nvPr>
            <p:ph type="title"/>
          </p:nvPr>
        </p:nvSpPr>
        <p:spPr/>
        <p:txBody>
          <a:bodyPr/>
          <a:lstStyle/>
          <a:p>
            <a:pPr algn="ctr"/>
            <a:r>
              <a:rPr lang="en-US" dirty="0">
                <a:solidFill>
                  <a:srgbClr val="84754E"/>
                </a:solidFill>
              </a:rPr>
              <a:t>From DSH/UC App to Audit</a:t>
            </a:r>
            <a:br>
              <a:rPr lang="en-US" dirty="0">
                <a:solidFill>
                  <a:srgbClr val="84754E"/>
                </a:solidFill>
              </a:rPr>
            </a:br>
            <a:r>
              <a:rPr lang="en-US" dirty="0">
                <a:solidFill>
                  <a:srgbClr val="84754E"/>
                </a:solidFill>
              </a:rPr>
              <a:t>DY 12 – FFY 2023</a:t>
            </a:r>
          </a:p>
        </p:txBody>
      </p:sp>
      <p:sp>
        <p:nvSpPr>
          <p:cNvPr id="5" name="Content Placeholder 2">
            <a:extLst>
              <a:ext uri="{FF2B5EF4-FFF2-40B4-BE49-F238E27FC236}">
                <a16:creationId xmlns:a16="http://schemas.microsoft.com/office/drawing/2014/main" id="{F04869D3-2F3F-0D37-B12B-ABEBFCF3575C}"/>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pic>
        <p:nvPicPr>
          <p:cNvPr id="6" name="Picture 5">
            <a:extLst>
              <a:ext uri="{FF2B5EF4-FFF2-40B4-BE49-F238E27FC236}">
                <a16:creationId xmlns:a16="http://schemas.microsoft.com/office/drawing/2014/main" id="{F225CF55-2DBA-26EE-5746-2B6555ACFCCA}"/>
              </a:ext>
            </a:extLst>
          </p:cNvPr>
          <p:cNvPicPr>
            <a:picLocks noChangeAspect="1"/>
          </p:cNvPicPr>
          <p:nvPr/>
        </p:nvPicPr>
        <p:blipFill>
          <a:blip r:embed="rId4"/>
          <a:stretch>
            <a:fillRect/>
          </a:stretch>
        </p:blipFill>
        <p:spPr>
          <a:xfrm>
            <a:off x="4832646" y="3962007"/>
            <a:ext cx="7359354" cy="2646581"/>
          </a:xfrm>
          <a:prstGeom prst="rect">
            <a:avLst/>
          </a:prstGeom>
        </p:spPr>
      </p:pic>
      <p:pic>
        <p:nvPicPr>
          <p:cNvPr id="8" name="Picture 7">
            <a:extLst>
              <a:ext uri="{FF2B5EF4-FFF2-40B4-BE49-F238E27FC236}">
                <a16:creationId xmlns:a16="http://schemas.microsoft.com/office/drawing/2014/main" id="{CDC98062-6EAE-38E5-15C0-182D9B00DE55}"/>
              </a:ext>
            </a:extLst>
          </p:cNvPr>
          <p:cNvPicPr>
            <a:picLocks noChangeAspect="1"/>
          </p:cNvPicPr>
          <p:nvPr/>
        </p:nvPicPr>
        <p:blipFill>
          <a:blip r:embed="rId5"/>
          <a:stretch>
            <a:fillRect/>
          </a:stretch>
        </p:blipFill>
        <p:spPr>
          <a:xfrm>
            <a:off x="876108" y="1995281"/>
            <a:ext cx="10067310" cy="1805967"/>
          </a:xfrm>
          <a:prstGeom prst="rect">
            <a:avLst/>
          </a:prstGeom>
        </p:spPr>
      </p:pic>
      <p:pic>
        <p:nvPicPr>
          <p:cNvPr id="10" name="Picture 9">
            <a:extLst>
              <a:ext uri="{FF2B5EF4-FFF2-40B4-BE49-F238E27FC236}">
                <a16:creationId xmlns:a16="http://schemas.microsoft.com/office/drawing/2014/main" id="{0948CF21-230B-7BA5-7391-91B31C48654E}"/>
              </a:ext>
            </a:extLst>
          </p:cNvPr>
          <p:cNvPicPr>
            <a:picLocks noChangeAspect="1"/>
          </p:cNvPicPr>
          <p:nvPr/>
        </p:nvPicPr>
        <p:blipFill>
          <a:blip r:embed="rId6"/>
          <a:stretch>
            <a:fillRect/>
          </a:stretch>
        </p:blipFill>
        <p:spPr>
          <a:xfrm>
            <a:off x="0" y="4544704"/>
            <a:ext cx="4832646" cy="1683929"/>
          </a:xfrm>
          <a:prstGeom prst="rect">
            <a:avLst/>
          </a:prstGeom>
        </p:spPr>
      </p:pic>
    </p:spTree>
    <p:extLst>
      <p:ext uri="{BB962C8B-B14F-4D97-AF65-F5344CB8AC3E}">
        <p14:creationId xmlns:p14="http://schemas.microsoft.com/office/powerpoint/2010/main" val="290781363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D5F11-759C-8141-A4B1-C7619FF4A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33242-2C25-B3EB-4768-F142BEC5816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b="0" kern="1200">
                <a:latin typeface="Century Gothic" panose="020B0502020202020204" pitchFamily="34" charset="0"/>
                <a:ea typeface="+mj-ea"/>
                <a:cs typeface="+mj-cs"/>
              </a:rPr>
              <a:t>97</a:t>
            </a:r>
            <a:r>
              <a:rPr lang="en-US" b="0" kern="1200" baseline="30000">
                <a:latin typeface="Century Gothic" panose="020B0502020202020204" pitchFamily="34" charset="0"/>
                <a:ea typeface="+mj-ea"/>
                <a:cs typeface="+mj-cs"/>
              </a:rPr>
              <a:t>th</a:t>
            </a:r>
            <a:r>
              <a:rPr lang="en-US" b="0" kern="1200">
                <a:latin typeface="Century Gothic" panose="020B0502020202020204" pitchFamily="34" charset="0"/>
                <a:ea typeface="+mj-ea"/>
                <a:cs typeface="+mj-cs"/>
              </a:rPr>
              <a:t> Percentile – Audit Impact</a:t>
            </a:r>
          </a:p>
        </p:txBody>
      </p:sp>
      <p:sp>
        <p:nvSpPr>
          <p:cNvPr id="3" name="Content Placeholder 2">
            <a:extLst>
              <a:ext uri="{FF2B5EF4-FFF2-40B4-BE49-F238E27FC236}">
                <a16:creationId xmlns:a16="http://schemas.microsoft.com/office/drawing/2014/main" id="{56FCD212-079C-428B-57B2-44626FD6957D}"/>
              </a:ext>
            </a:extLst>
          </p:cNvPr>
          <p:cNvSpPr txBox="1">
            <a:spLocks/>
          </p:cNvSpPr>
          <p:nvPr/>
        </p:nvSpPr>
        <p:spPr>
          <a:xfrm>
            <a:off x="838200" y="1825625"/>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US" sz="2000" dirty="0">
                <a:solidFill>
                  <a:schemeClr val="tx1"/>
                </a:solidFill>
              </a:rPr>
              <a:t>Federal FY 2022 (DY 11) is first year of impact</a:t>
            </a:r>
          </a:p>
          <a:p>
            <a:pPr marR="0" lvl="0" fontAlgn="auto">
              <a:spcAft>
                <a:spcPts val="0"/>
              </a:spcAft>
              <a:buClrTx/>
              <a:buSzTx/>
              <a:tabLst/>
              <a:defRPr/>
            </a:pPr>
            <a:endParaRPr kumimoji="0" lang="en-US" sz="2000" b="0" i="0" u="none" strike="noStrike" cap="none" spc="0" normalizeH="0" baseline="0" noProof="0" dirty="0">
              <a:ln>
                <a:noFill/>
              </a:ln>
              <a:solidFill>
                <a:schemeClr val="tx1"/>
              </a:solidFill>
              <a:effectLst/>
              <a:uLnTx/>
              <a:uFillTx/>
            </a:endParaRPr>
          </a:p>
          <a:p>
            <a:pPr marR="0" lvl="0" fontAlgn="auto">
              <a:spcAft>
                <a:spcPts val="0"/>
              </a:spcAft>
              <a:buClrTx/>
              <a:buSzTx/>
              <a:tabLst/>
              <a:defRPr/>
            </a:pPr>
            <a:r>
              <a:rPr lang="en-US" sz="2000" dirty="0">
                <a:solidFill>
                  <a:schemeClr val="tx1"/>
                </a:solidFill>
              </a:rPr>
              <a:t>Previously a hospital’s DSH hospital specific limit (HSL) included costs  and payments for all Medicaid and uninsured  </a:t>
            </a:r>
          </a:p>
          <a:p>
            <a:pPr marR="0" lvl="0" fontAlgn="auto">
              <a:spcAft>
                <a:spcPts val="0"/>
              </a:spcAft>
              <a:buClrTx/>
              <a:buSzTx/>
              <a:tabLst/>
              <a:defRPr/>
            </a:pPr>
            <a:endParaRPr kumimoji="0" lang="en-US" sz="2000" b="0" i="0" u="none" strike="noStrike" cap="none" spc="0" normalizeH="0" baseline="0" noProof="0" dirty="0">
              <a:ln>
                <a:noFill/>
              </a:ln>
              <a:solidFill>
                <a:schemeClr val="tx1"/>
              </a:solidFill>
              <a:effectLst/>
              <a:uLnTx/>
              <a:uFillTx/>
            </a:endParaRPr>
          </a:p>
          <a:p>
            <a:pPr marR="0" lvl="0" fontAlgn="auto">
              <a:spcAft>
                <a:spcPts val="0"/>
              </a:spcAft>
              <a:buClrTx/>
              <a:buSzTx/>
              <a:tabLst/>
              <a:defRPr/>
            </a:pPr>
            <a:r>
              <a:rPr lang="en-US" sz="2000" dirty="0">
                <a:solidFill>
                  <a:schemeClr val="tx1"/>
                </a:solidFill>
              </a:rPr>
              <a:t>Under this rule, Medicaid dual-eligible   and unbilled Other Medicaid Secondary (OME) will NO LONGER be included relative to costs and payments unless the 97</a:t>
            </a:r>
            <a:r>
              <a:rPr lang="en-US" sz="2000" baseline="30000" dirty="0">
                <a:solidFill>
                  <a:schemeClr val="tx1"/>
                </a:solidFill>
              </a:rPr>
              <a:t>th</a:t>
            </a:r>
            <a:r>
              <a:rPr lang="en-US" sz="2000" dirty="0">
                <a:solidFill>
                  <a:schemeClr val="tx1"/>
                </a:solidFill>
              </a:rPr>
              <a:t> percentile exception is met </a:t>
            </a:r>
            <a:r>
              <a:rPr lang="en-US" sz="2000" i="1" dirty="0">
                <a:solidFill>
                  <a:schemeClr val="tx1"/>
                </a:solidFill>
              </a:rPr>
              <a:t>(we only have 2 hospitals we work with that meet this exception)</a:t>
            </a:r>
            <a:endParaRPr kumimoji="0" lang="en-US" sz="2000" b="0" i="1" u="none" strike="noStrike" cap="none" spc="0" normalizeH="0" baseline="0" noProof="0" dirty="0">
              <a:ln>
                <a:noFill/>
              </a:ln>
              <a:solidFill>
                <a:schemeClr val="tx1"/>
              </a:solidFill>
              <a:effectLst/>
              <a:uLnTx/>
              <a:uFillTx/>
            </a:endParaRPr>
          </a:p>
          <a:p>
            <a:pPr marL="228600" marR="0" lvl="1" fontAlgn="auto">
              <a:spcBef>
                <a:spcPts val="1000"/>
              </a:spcBef>
              <a:spcAft>
                <a:spcPts val="0"/>
              </a:spcAft>
              <a:buClrTx/>
              <a:buSzTx/>
              <a:tabLst/>
              <a:defRPr/>
            </a:pPr>
            <a:endParaRPr kumimoji="0" lang="en-US" sz="2000" b="0" i="0" u="none" strike="noStrike" cap="none" spc="0" normalizeH="0" baseline="0" noProof="0" dirty="0">
              <a:ln>
                <a:noFill/>
              </a:ln>
              <a:solidFill>
                <a:schemeClr val="tx1"/>
              </a:solidFill>
              <a:effectLst/>
              <a:uLnTx/>
              <a:uFillTx/>
            </a:endParaRPr>
          </a:p>
          <a:p>
            <a:pPr marR="0" lvl="0" fontAlgn="auto">
              <a:spcAft>
                <a:spcPts val="0"/>
              </a:spcAft>
              <a:buClrTx/>
              <a:buSzTx/>
              <a:tabLst/>
              <a:defRPr/>
            </a:pPr>
            <a:endParaRPr kumimoji="0" lang="en-US" sz="2000" b="0" i="0" u="none" strike="noStrike" cap="none" spc="0" normalizeH="0" baseline="0" noProof="0" dirty="0">
              <a:ln>
                <a:noFill/>
              </a:ln>
              <a:solidFill>
                <a:schemeClr val="tx1"/>
              </a:solidFill>
              <a:effectLst/>
              <a:uLnTx/>
              <a:uFillTx/>
            </a:endParaRPr>
          </a:p>
        </p:txBody>
      </p:sp>
      <p:pic>
        <p:nvPicPr>
          <p:cNvPr id="5" name="Picture 4" descr="A blue and green squares with black text&#10;&#10;AI-generated content may be incorrect.">
            <a:extLst>
              <a:ext uri="{FF2B5EF4-FFF2-40B4-BE49-F238E27FC236}">
                <a16:creationId xmlns:a16="http://schemas.microsoft.com/office/drawing/2014/main" id="{A73FB4CB-CBB0-4208-090D-F4F16EE8B1E5}"/>
              </a:ext>
            </a:extLst>
          </p:cNvPr>
          <p:cNvPicPr>
            <a:picLocks noChangeAspect="1"/>
          </p:cNvPicPr>
          <p:nvPr/>
        </p:nvPicPr>
        <p:blipFill>
          <a:blip r:embed="rId4"/>
          <a:stretch>
            <a:fillRect/>
          </a:stretch>
        </p:blipFill>
        <p:spPr>
          <a:xfrm>
            <a:off x="5690820" y="2377440"/>
            <a:ext cx="6501180" cy="2574387"/>
          </a:xfrm>
          <a:prstGeom prst="rect">
            <a:avLst/>
          </a:prstGeom>
          <a:noFill/>
        </p:spPr>
      </p:pic>
    </p:spTree>
    <p:extLst>
      <p:ext uri="{BB962C8B-B14F-4D97-AF65-F5344CB8AC3E}">
        <p14:creationId xmlns:p14="http://schemas.microsoft.com/office/powerpoint/2010/main" val="178989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CFBA65-AF23-635E-E6CD-5F5376F0A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8FD9F-066B-178D-C4D4-87C62C871B79}"/>
              </a:ext>
            </a:extLst>
          </p:cNvPr>
          <p:cNvSpPr>
            <a:spLocks noGrp="1"/>
          </p:cNvSpPr>
          <p:nvPr>
            <p:ph type="title"/>
          </p:nvPr>
        </p:nvSpPr>
        <p:spPr/>
        <p:txBody>
          <a:bodyPr/>
          <a:lstStyle/>
          <a:p>
            <a:pPr algn="ctr"/>
            <a:r>
              <a:rPr lang="en-US" dirty="0">
                <a:solidFill>
                  <a:srgbClr val="84754E"/>
                </a:solidFill>
              </a:rPr>
              <a:t>Common Pitfalls</a:t>
            </a:r>
          </a:p>
        </p:txBody>
      </p:sp>
      <p:sp>
        <p:nvSpPr>
          <p:cNvPr id="5" name="Content Placeholder 2">
            <a:extLst>
              <a:ext uri="{FF2B5EF4-FFF2-40B4-BE49-F238E27FC236}">
                <a16:creationId xmlns:a16="http://schemas.microsoft.com/office/drawing/2014/main" id="{0C219987-B98A-F77B-4461-53173540D655}"/>
              </a:ext>
            </a:extLst>
          </p:cNvPr>
          <p:cNvSpPr txBox="1">
            <a:spLocks/>
          </p:cNvSpPr>
          <p:nvPr/>
        </p:nvSpPr>
        <p:spPr>
          <a:xfrm>
            <a:off x="838200" y="150446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Over-reporting of charity costs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Under-reporting of charity costs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Incomplete documentation of uninsured status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Misclassifying bad debt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Inconsistent data between cost report S-10 and application</a:t>
            </a:r>
          </a:p>
          <a:p>
            <a:pPr lvl="1">
              <a:spcBef>
                <a:spcPts val="1000"/>
              </a:spcBef>
              <a:defRPr/>
            </a:pPr>
            <a:r>
              <a:rPr lang="en-US" dirty="0">
                <a:solidFill>
                  <a:prstClr val="black"/>
                </a:solidFill>
                <a:latin typeface="PalatinoLinotype-Roman"/>
              </a:rPr>
              <a:t>Be sure the cost report is the most recent (ex. Amended/Re-opening)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Loss of data during a conversion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Not reviewing the 404 Report Medicaid Claims Data from HHSC at time of DSH/UC application </a:t>
            </a:r>
            <a:r>
              <a:rPr lang="en-US" dirty="0">
                <a:solidFill>
                  <a:prstClr val="black"/>
                </a:solidFill>
                <a:latin typeface="PalatinoLinotype-Roman"/>
                <a:sym typeface="Wingdings" panose="05000000000000000000" pitchFamily="2" charset="2"/>
              </a:rPr>
              <a:t> used in future</a:t>
            </a:r>
            <a:endParaRPr lang="en-US" dirty="0">
              <a:solidFill>
                <a:prstClr val="black"/>
              </a:solidFill>
              <a:latin typeface="PalatinoLinotype-Roman"/>
            </a:endParaRP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
        <p:nvSpPr>
          <p:cNvPr id="3" name="Right Brace 2">
            <a:extLst>
              <a:ext uri="{FF2B5EF4-FFF2-40B4-BE49-F238E27FC236}">
                <a16:creationId xmlns:a16="http://schemas.microsoft.com/office/drawing/2014/main" id="{E1BB0200-42DA-3BDD-C467-45458E0E5B33}"/>
              </a:ext>
            </a:extLst>
          </p:cNvPr>
          <p:cNvSpPr/>
          <p:nvPr/>
        </p:nvSpPr>
        <p:spPr>
          <a:xfrm>
            <a:off x="6464968" y="1954223"/>
            <a:ext cx="304800" cy="1038726"/>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9E09D848-0235-ECB9-44A7-C3548A6E5982}"/>
              </a:ext>
            </a:extLst>
          </p:cNvPr>
          <p:cNvSpPr/>
          <p:nvPr/>
        </p:nvSpPr>
        <p:spPr>
          <a:xfrm>
            <a:off x="6769768" y="2011921"/>
            <a:ext cx="4927631" cy="923330"/>
          </a:xfrm>
          <a:prstGeom prst="rect">
            <a:avLst/>
          </a:prstGeom>
          <a:noFill/>
          <a:ln>
            <a:noFill/>
          </a:ln>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Know Your Trend</a:t>
            </a:r>
          </a:p>
        </p:txBody>
      </p:sp>
    </p:spTree>
    <p:extLst>
      <p:ext uri="{BB962C8B-B14F-4D97-AF65-F5344CB8AC3E}">
        <p14:creationId xmlns:p14="http://schemas.microsoft.com/office/powerpoint/2010/main" val="298557336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AE87CE-2604-42A8-EEB4-4E6158868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7F9F4-9AA1-EF43-D707-D861E817ACAD}"/>
              </a:ext>
            </a:extLst>
          </p:cNvPr>
          <p:cNvSpPr>
            <a:spLocks noGrp="1"/>
          </p:cNvSpPr>
          <p:nvPr>
            <p:ph type="title"/>
          </p:nvPr>
        </p:nvSpPr>
        <p:spPr/>
        <p:txBody>
          <a:bodyPr/>
          <a:lstStyle/>
          <a:p>
            <a:pPr algn="ctr"/>
            <a:r>
              <a:rPr lang="en-US" dirty="0">
                <a:solidFill>
                  <a:srgbClr val="84754E"/>
                </a:solidFill>
              </a:rPr>
              <a:t>Best Practices</a:t>
            </a:r>
          </a:p>
        </p:txBody>
      </p:sp>
      <p:sp>
        <p:nvSpPr>
          <p:cNvPr id="5" name="Content Placeholder 2">
            <a:extLst>
              <a:ext uri="{FF2B5EF4-FFF2-40B4-BE49-F238E27FC236}">
                <a16:creationId xmlns:a16="http://schemas.microsoft.com/office/drawing/2014/main" id="{80EC6265-4DC7-2571-F2DE-C1A4D4CB7B69}"/>
              </a:ext>
            </a:extLst>
          </p:cNvPr>
          <p:cNvSpPr txBox="1">
            <a:spLocks/>
          </p:cNvSpPr>
          <p:nvPr/>
        </p:nvSpPr>
        <p:spPr>
          <a:xfrm>
            <a:off x="1090448" y="125333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Maintain strong internal documentation</a:t>
            </a:r>
          </a:p>
          <a:p>
            <a:pPr lvl="1">
              <a:spcBef>
                <a:spcPts val="1000"/>
              </a:spcBef>
              <a:defRPr/>
            </a:pPr>
            <a:r>
              <a:rPr lang="en-US" dirty="0">
                <a:solidFill>
                  <a:prstClr val="black"/>
                </a:solidFill>
                <a:latin typeface="PalatinoLinotype-Roman"/>
              </a:rPr>
              <a:t>Data integrity is a must at all times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Train staff on Medicaid eligibility vs Charity vs Bad Debt</a:t>
            </a:r>
          </a:p>
          <a:p>
            <a:pPr lvl="1">
              <a:spcBef>
                <a:spcPts val="1000"/>
              </a:spcBef>
              <a:defRPr/>
            </a:pPr>
            <a:r>
              <a:rPr lang="en-US" dirty="0">
                <a:solidFill>
                  <a:prstClr val="black"/>
                </a:solidFill>
                <a:latin typeface="PalatinoLinotype-Roman"/>
              </a:rPr>
              <a:t>Make sure they know and use the proper transaction codes</a:t>
            </a:r>
          </a:p>
          <a:p>
            <a:pPr lvl="2">
              <a:spcBef>
                <a:spcPts val="1000"/>
              </a:spcBef>
              <a:defRPr/>
            </a:pPr>
            <a:r>
              <a:rPr lang="en-US" dirty="0">
                <a:solidFill>
                  <a:prstClr val="black"/>
                </a:solidFill>
                <a:latin typeface="PalatinoLinotype-Roman"/>
              </a:rPr>
              <a:t>What about non-covered services, &amp; terminated coverage?</a:t>
            </a:r>
          </a:p>
          <a:p>
            <a:pPr lvl="2">
              <a:spcBef>
                <a:spcPts val="1000"/>
              </a:spcBef>
              <a:defRPr/>
            </a:pPr>
            <a:r>
              <a:rPr lang="en-US" dirty="0">
                <a:solidFill>
                  <a:prstClr val="black"/>
                </a:solidFill>
                <a:latin typeface="PalatinoLinotype-Roman"/>
              </a:rPr>
              <a:t>What about an out of network situation?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Estimate and conduct pre-audit reviews/forecasts</a:t>
            </a:r>
          </a:p>
          <a:p>
            <a:pPr lvl="1">
              <a:spcBef>
                <a:spcPts val="1000"/>
              </a:spcBef>
              <a:defRPr/>
            </a:pPr>
            <a:r>
              <a:rPr lang="en-US" dirty="0">
                <a:solidFill>
                  <a:prstClr val="black"/>
                </a:solidFill>
                <a:latin typeface="PalatinoLinotype-Roman"/>
              </a:rPr>
              <a:t>Know your costs and adjust accordingly throughout the year</a:t>
            </a:r>
          </a:p>
          <a:p>
            <a:pPr lvl="1">
              <a:spcBef>
                <a:spcPts val="1000"/>
              </a:spcBef>
              <a:defRPr/>
            </a:pPr>
            <a:r>
              <a:rPr lang="en-US" dirty="0">
                <a:solidFill>
                  <a:prstClr val="black"/>
                </a:solidFill>
                <a:latin typeface="PalatinoLinotype-Roman"/>
              </a:rPr>
              <a:t>Know duplication costs between DSH and UC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Implement policy changes from audit findings, if necessary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316515697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D10453-12C3-F58E-121D-56F818DD3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B2497-3AFA-EDC0-48D1-5A69DA2F33A7}"/>
              </a:ext>
            </a:extLst>
          </p:cNvPr>
          <p:cNvSpPr>
            <a:spLocks noGrp="1"/>
          </p:cNvSpPr>
          <p:nvPr>
            <p:ph type="title"/>
          </p:nvPr>
        </p:nvSpPr>
        <p:spPr/>
        <p:txBody>
          <a:bodyPr/>
          <a:lstStyle/>
          <a:p>
            <a:pPr algn="ctr"/>
            <a:r>
              <a:rPr lang="en-US" dirty="0">
                <a:solidFill>
                  <a:srgbClr val="84754E"/>
                </a:solidFill>
              </a:rPr>
              <a:t>What Qualifies as a Medicaid Day?</a:t>
            </a:r>
            <a:br>
              <a:rPr lang="en-US" dirty="0">
                <a:solidFill>
                  <a:srgbClr val="84754E"/>
                </a:solidFill>
              </a:rPr>
            </a:br>
            <a:r>
              <a:rPr lang="en-US" dirty="0">
                <a:solidFill>
                  <a:srgbClr val="84754E"/>
                </a:solidFill>
              </a:rPr>
              <a:t>DSH/UC Specific</a:t>
            </a:r>
          </a:p>
        </p:txBody>
      </p:sp>
      <p:sp>
        <p:nvSpPr>
          <p:cNvPr id="5" name="Content Placeholder 2">
            <a:extLst>
              <a:ext uri="{FF2B5EF4-FFF2-40B4-BE49-F238E27FC236}">
                <a16:creationId xmlns:a16="http://schemas.microsoft.com/office/drawing/2014/main" id="{AE0340B5-BEEF-475B-5C25-D44E62E228AA}"/>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Patient was eligible for Medicaid on the date of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The patient was admitted and remained past midnight</a:t>
            </a:r>
          </a:p>
          <a:p>
            <a:pPr lvl="1">
              <a:spcBef>
                <a:spcPts val="1000"/>
              </a:spcBef>
              <a:defRPr/>
            </a:pPr>
            <a:r>
              <a:rPr lang="en-US" dirty="0">
                <a:solidFill>
                  <a:prstClr val="black"/>
                </a:solidFill>
                <a:latin typeface="PalatinoLinotype-Roman"/>
              </a:rPr>
              <a:t>An inpatient day – not observation or ER</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168600791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ECF916-5A5F-CF80-F487-BB3D0938B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4A86A-2606-10E4-CF55-5F4841FEA5A1}"/>
              </a:ext>
            </a:extLst>
          </p:cNvPr>
          <p:cNvSpPr>
            <a:spLocks noGrp="1"/>
          </p:cNvSpPr>
          <p:nvPr>
            <p:ph type="title"/>
          </p:nvPr>
        </p:nvSpPr>
        <p:spPr/>
        <p:txBody>
          <a:bodyPr>
            <a:normAutofit/>
          </a:bodyPr>
          <a:lstStyle/>
          <a:p>
            <a:pPr algn="ctr"/>
            <a:r>
              <a:rPr lang="en-US" dirty="0">
                <a:solidFill>
                  <a:srgbClr val="84754E"/>
                </a:solidFill>
              </a:rPr>
              <a:t>What does NOT Qualify? </a:t>
            </a:r>
            <a:br>
              <a:rPr lang="en-US" dirty="0">
                <a:solidFill>
                  <a:srgbClr val="84754E"/>
                </a:solidFill>
              </a:rPr>
            </a:br>
            <a:r>
              <a:rPr lang="en-US" dirty="0">
                <a:solidFill>
                  <a:srgbClr val="84754E"/>
                </a:solidFill>
              </a:rPr>
              <a:t>DSH/UC Specific</a:t>
            </a:r>
          </a:p>
        </p:txBody>
      </p:sp>
      <p:sp>
        <p:nvSpPr>
          <p:cNvPr id="5" name="Content Placeholder 2">
            <a:extLst>
              <a:ext uri="{FF2B5EF4-FFF2-40B4-BE49-F238E27FC236}">
                <a16:creationId xmlns:a16="http://schemas.microsoft.com/office/drawing/2014/main" id="{DD005691-A4EE-B97E-794F-420BDAD49CBE}"/>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Patients pending </a:t>
            </a:r>
            <a:r>
              <a:rPr lang="en-US" dirty="0">
                <a:solidFill>
                  <a:prstClr val="black"/>
                </a:solidFill>
                <a:latin typeface="PalatinoLinotype-Roman"/>
              </a:rPr>
              <a:t>Medicaid eligibility and later denied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Dual-eligible Medicare/Medicaid days where no day is assigned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Emergency-only Medicaid unless a full IP stay was covered</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284523338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F239B2-D40A-810F-8123-02E02E35C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1779C-4FAB-377E-B24A-A01629A6A7FB}"/>
              </a:ext>
            </a:extLst>
          </p:cNvPr>
          <p:cNvSpPr>
            <a:spLocks noGrp="1"/>
          </p:cNvSpPr>
          <p:nvPr>
            <p:ph type="title"/>
          </p:nvPr>
        </p:nvSpPr>
        <p:spPr/>
        <p:txBody>
          <a:bodyPr>
            <a:normAutofit/>
          </a:bodyPr>
          <a:lstStyle/>
          <a:p>
            <a:pPr algn="ctr"/>
            <a:r>
              <a:rPr lang="en-US" dirty="0">
                <a:solidFill>
                  <a:srgbClr val="84754E"/>
                </a:solidFill>
              </a:rPr>
              <a:t>Special Cases</a:t>
            </a:r>
          </a:p>
        </p:txBody>
      </p:sp>
      <p:sp>
        <p:nvSpPr>
          <p:cNvPr id="5" name="Content Placeholder 2">
            <a:extLst>
              <a:ext uri="{FF2B5EF4-FFF2-40B4-BE49-F238E27FC236}">
                <a16:creationId xmlns:a16="http://schemas.microsoft.com/office/drawing/2014/main" id="{029973DE-428A-2A50-F177-C4F3E3DA46D2}"/>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graphicFrame>
        <p:nvGraphicFramePr>
          <p:cNvPr id="3" name="Table 2">
            <a:extLst>
              <a:ext uri="{FF2B5EF4-FFF2-40B4-BE49-F238E27FC236}">
                <a16:creationId xmlns:a16="http://schemas.microsoft.com/office/drawing/2014/main" id="{6634BF63-8FA5-B617-B986-4DA01DF0D446}"/>
              </a:ext>
            </a:extLst>
          </p:cNvPr>
          <p:cNvGraphicFramePr>
            <a:graphicFrameLocks noGrp="1"/>
          </p:cNvGraphicFramePr>
          <p:nvPr>
            <p:extLst>
              <p:ext uri="{D42A27DB-BD31-4B8C-83A1-F6EECF244321}">
                <p14:modId xmlns:p14="http://schemas.microsoft.com/office/powerpoint/2010/main" val="1401285843"/>
              </p:ext>
            </p:extLst>
          </p:nvPr>
        </p:nvGraphicFramePr>
        <p:xfrm>
          <a:off x="838200" y="1572702"/>
          <a:ext cx="10515600" cy="4480560"/>
        </p:xfrm>
        <a:graphic>
          <a:graphicData uri="http://schemas.openxmlformats.org/drawingml/2006/table">
            <a:tbl>
              <a:tblPr/>
              <a:tblGrid>
                <a:gridCol w="3637547">
                  <a:extLst>
                    <a:ext uri="{9D8B030D-6E8A-4147-A177-3AD203B41FA5}">
                      <a16:colId xmlns:a16="http://schemas.microsoft.com/office/drawing/2014/main" val="2359599804"/>
                    </a:ext>
                  </a:extLst>
                </a:gridCol>
                <a:gridCol w="2679032">
                  <a:extLst>
                    <a:ext uri="{9D8B030D-6E8A-4147-A177-3AD203B41FA5}">
                      <a16:colId xmlns:a16="http://schemas.microsoft.com/office/drawing/2014/main" val="3362345289"/>
                    </a:ext>
                  </a:extLst>
                </a:gridCol>
                <a:gridCol w="4199021">
                  <a:extLst>
                    <a:ext uri="{9D8B030D-6E8A-4147-A177-3AD203B41FA5}">
                      <a16:colId xmlns:a16="http://schemas.microsoft.com/office/drawing/2014/main" val="3309831871"/>
                    </a:ext>
                  </a:extLst>
                </a:gridCol>
              </a:tblGrid>
              <a:tr h="0">
                <a:tc>
                  <a:txBody>
                    <a:bodyPr/>
                    <a:lstStyle/>
                    <a:p>
                      <a:pPr algn="ctr"/>
                      <a:r>
                        <a:rPr lang="en-US" sz="2400" b="1" dirty="0">
                          <a:latin typeface="Palatino Linotype" panose="02040502050505030304" pitchFamily="18" charset="0"/>
                        </a:rPr>
                        <a:t>Case</a:t>
                      </a:r>
                      <a:endParaRPr lang="en-US" sz="2400" dirty="0">
                        <a:latin typeface="Palatino Linotype" panose="02040502050505030304" pitchFamily="18" charset="0"/>
                      </a:endParaRPr>
                    </a:p>
                  </a:txBody>
                  <a:tcPr anchor="ctr">
                    <a:lnL>
                      <a:noFill/>
                    </a:lnL>
                    <a:lnR>
                      <a:noFill/>
                    </a:lnR>
                    <a:lnT>
                      <a:noFill/>
                    </a:lnT>
                    <a:lnB>
                      <a:noFill/>
                    </a:lnB>
                    <a:noFill/>
                  </a:tcPr>
                </a:tc>
                <a:tc>
                  <a:txBody>
                    <a:bodyPr/>
                    <a:lstStyle/>
                    <a:p>
                      <a:pPr algn="ctr"/>
                      <a:r>
                        <a:rPr lang="en-US" sz="2400" b="1" dirty="0">
                          <a:latin typeface="Palatino Linotype" panose="02040502050505030304" pitchFamily="18" charset="0"/>
                        </a:rPr>
                        <a:t>Include?</a:t>
                      </a:r>
                      <a:endParaRPr lang="en-US" sz="2400" dirty="0">
                        <a:latin typeface="Palatino Linotype" panose="02040502050505030304" pitchFamily="18" charset="0"/>
                      </a:endParaRPr>
                    </a:p>
                  </a:txBody>
                  <a:tcPr anchor="ctr">
                    <a:lnL>
                      <a:noFill/>
                    </a:lnL>
                    <a:lnR>
                      <a:noFill/>
                    </a:lnR>
                    <a:lnT>
                      <a:noFill/>
                    </a:lnT>
                    <a:lnB>
                      <a:noFill/>
                    </a:lnB>
                    <a:noFill/>
                  </a:tcPr>
                </a:tc>
                <a:tc>
                  <a:txBody>
                    <a:bodyPr/>
                    <a:lstStyle/>
                    <a:p>
                      <a:pPr algn="ctr"/>
                      <a:r>
                        <a:rPr lang="en-US" sz="2400" b="1" dirty="0">
                          <a:latin typeface="Palatino Linotype" panose="02040502050505030304" pitchFamily="18" charset="0"/>
                        </a:rPr>
                        <a:t>Notes</a:t>
                      </a:r>
                      <a:endParaRPr lang="en-US" sz="2400" dirty="0">
                        <a:latin typeface="Palatino Linotype" panose="02040502050505030304" pitchFamily="18" charset="0"/>
                      </a:endParaRPr>
                    </a:p>
                  </a:txBody>
                  <a:tcPr anchor="ctr">
                    <a:lnL>
                      <a:noFill/>
                    </a:lnL>
                    <a:lnR>
                      <a:noFill/>
                    </a:lnR>
                    <a:lnT>
                      <a:noFill/>
                    </a:lnT>
                    <a:lnB>
                      <a:noFill/>
                    </a:lnB>
                    <a:noFill/>
                  </a:tcPr>
                </a:tc>
                <a:extLst>
                  <a:ext uri="{0D108BD9-81ED-4DB2-BD59-A6C34878D82A}">
                    <a16:rowId xmlns:a16="http://schemas.microsoft.com/office/drawing/2014/main" val="3245884045"/>
                  </a:ext>
                </a:extLst>
              </a:tr>
              <a:tr h="0">
                <a:tc>
                  <a:txBody>
                    <a:bodyPr/>
                    <a:lstStyle/>
                    <a:p>
                      <a:r>
                        <a:rPr lang="en-US" sz="2400" dirty="0">
                          <a:latin typeface="Palatino Linotype" panose="02040502050505030304" pitchFamily="18" charset="0"/>
                        </a:rPr>
                        <a:t>Medicaid Managed Care</a:t>
                      </a:r>
                    </a:p>
                  </a:txBody>
                  <a:tcPr anchor="ctr">
                    <a:lnL>
                      <a:noFill/>
                    </a:lnL>
                    <a:lnR>
                      <a:noFill/>
                    </a:lnR>
                    <a:lnT>
                      <a:noFill/>
                    </a:lnT>
                    <a:lnB>
                      <a:noFill/>
                    </a:lnB>
                    <a:noFill/>
                  </a:tcPr>
                </a:tc>
                <a:tc>
                  <a:txBody>
                    <a:bodyPr/>
                    <a:lstStyle/>
                    <a:p>
                      <a:pPr algn="ctr"/>
                      <a:r>
                        <a:rPr lang="en-US" sz="2400" dirty="0">
                          <a:latin typeface="Palatino Linotype" panose="02040502050505030304" pitchFamily="18" charset="0"/>
                        </a:rPr>
                        <a:t>✅</a:t>
                      </a:r>
                    </a:p>
                  </a:txBody>
                  <a:tcPr anchor="ctr">
                    <a:lnL>
                      <a:noFill/>
                    </a:lnL>
                    <a:lnR>
                      <a:noFill/>
                    </a:lnR>
                    <a:lnT>
                      <a:noFill/>
                    </a:lnT>
                    <a:lnB>
                      <a:noFill/>
                    </a:lnB>
                    <a:noFill/>
                  </a:tcPr>
                </a:tc>
                <a:tc>
                  <a:txBody>
                    <a:bodyPr/>
                    <a:lstStyle/>
                    <a:p>
                      <a:r>
                        <a:rPr lang="en-US" sz="2400">
                          <a:latin typeface="Palatino Linotype" panose="02040502050505030304" pitchFamily="18" charset="0"/>
                        </a:rPr>
                        <a:t>If enrollment &amp; eligibility are documented</a:t>
                      </a:r>
                    </a:p>
                  </a:txBody>
                  <a:tcPr anchor="ctr">
                    <a:lnL>
                      <a:noFill/>
                    </a:lnL>
                    <a:lnR>
                      <a:noFill/>
                    </a:lnR>
                    <a:lnT>
                      <a:noFill/>
                    </a:lnT>
                    <a:lnB>
                      <a:noFill/>
                    </a:lnB>
                    <a:noFill/>
                  </a:tcPr>
                </a:tc>
                <a:extLst>
                  <a:ext uri="{0D108BD9-81ED-4DB2-BD59-A6C34878D82A}">
                    <a16:rowId xmlns:a16="http://schemas.microsoft.com/office/drawing/2014/main" val="2618051794"/>
                  </a:ext>
                </a:extLst>
              </a:tr>
              <a:tr h="0">
                <a:tc>
                  <a:txBody>
                    <a:bodyPr/>
                    <a:lstStyle/>
                    <a:p>
                      <a:r>
                        <a:rPr lang="en-US" sz="2400">
                          <a:latin typeface="Palatino Linotype" panose="02040502050505030304" pitchFamily="18" charset="0"/>
                        </a:rPr>
                        <a:t>Dual Eligibles</a:t>
                      </a:r>
                    </a:p>
                  </a:txBody>
                  <a:tcPr anchor="ctr">
                    <a:lnL>
                      <a:noFill/>
                    </a:lnL>
                    <a:lnR>
                      <a:noFill/>
                    </a:lnR>
                    <a:lnT>
                      <a:noFill/>
                    </a:lnT>
                    <a:lnB>
                      <a:noFill/>
                    </a:lnB>
                    <a:noFill/>
                  </a:tcPr>
                </a:tc>
                <a:tc>
                  <a:txBody>
                    <a:bodyPr/>
                    <a:lstStyle/>
                    <a:p>
                      <a:pPr algn="ctr"/>
                      <a:r>
                        <a:rPr lang="en-US" sz="2400" dirty="0">
                          <a:latin typeface="Palatino Linotype" panose="02040502050505030304" pitchFamily="18" charset="0"/>
                        </a:rPr>
                        <a:t>⚠️</a:t>
                      </a:r>
                    </a:p>
                  </a:txBody>
                  <a:tcPr anchor="ctr">
                    <a:lnL>
                      <a:noFill/>
                    </a:lnL>
                    <a:lnR>
                      <a:noFill/>
                    </a:lnR>
                    <a:lnT>
                      <a:noFill/>
                    </a:lnT>
                    <a:lnB>
                      <a:noFill/>
                    </a:lnB>
                    <a:noFill/>
                  </a:tcPr>
                </a:tc>
                <a:tc>
                  <a:txBody>
                    <a:bodyPr/>
                    <a:lstStyle/>
                    <a:p>
                      <a:r>
                        <a:rPr lang="en-US" sz="2400">
                          <a:latin typeface="Palatino Linotype" panose="02040502050505030304" pitchFamily="18" charset="0"/>
                        </a:rPr>
                        <a:t>Only if Medicaid pays for inpatient care (not just Part B crossover)</a:t>
                      </a:r>
                    </a:p>
                  </a:txBody>
                  <a:tcPr anchor="ctr">
                    <a:lnL>
                      <a:noFill/>
                    </a:lnL>
                    <a:lnR>
                      <a:noFill/>
                    </a:lnR>
                    <a:lnT>
                      <a:noFill/>
                    </a:lnT>
                    <a:lnB>
                      <a:noFill/>
                    </a:lnB>
                    <a:noFill/>
                  </a:tcPr>
                </a:tc>
                <a:extLst>
                  <a:ext uri="{0D108BD9-81ED-4DB2-BD59-A6C34878D82A}">
                    <a16:rowId xmlns:a16="http://schemas.microsoft.com/office/drawing/2014/main" val="3254104859"/>
                  </a:ext>
                </a:extLst>
              </a:tr>
              <a:tr h="0">
                <a:tc>
                  <a:txBody>
                    <a:bodyPr/>
                    <a:lstStyle/>
                    <a:p>
                      <a:r>
                        <a:rPr lang="en-US" sz="2400">
                          <a:latin typeface="Palatino Linotype" panose="02040502050505030304" pitchFamily="18" charset="0"/>
                        </a:rPr>
                        <a:t>Retroactive Eligibility</a:t>
                      </a:r>
                    </a:p>
                  </a:txBody>
                  <a:tcPr anchor="ctr">
                    <a:lnL>
                      <a:noFill/>
                    </a:lnL>
                    <a:lnR>
                      <a:noFill/>
                    </a:lnR>
                    <a:lnT>
                      <a:noFill/>
                    </a:lnT>
                    <a:lnB>
                      <a:noFill/>
                    </a:lnB>
                    <a:noFill/>
                  </a:tcPr>
                </a:tc>
                <a:tc>
                  <a:txBody>
                    <a:bodyPr/>
                    <a:lstStyle/>
                    <a:p>
                      <a:pPr algn="ctr"/>
                      <a:r>
                        <a:rPr lang="en-US" sz="2400" dirty="0">
                          <a:latin typeface="Palatino Linotype" panose="02040502050505030304" pitchFamily="18" charset="0"/>
                        </a:rPr>
                        <a:t>✅</a:t>
                      </a:r>
                    </a:p>
                  </a:txBody>
                  <a:tcPr anchor="ctr">
                    <a:lnL>
                      <a:noFill/>
                    </a:lnL>
                    <a:lnR>
                      <a:noFill/>
                    </a:lnR>
                    <a:lnT>
                      <a:noFill/>
                    </a:lnT>
                    <a:lnB>
                      <a:noFill/>
                    </a:lnB>
                    <a:noFill/>
                  </a:tcPr>
                </a:tc>
                <a:tc>
                  <a:txBody>
                    <a:bodyPr/>
                    <a:lstStyle/>
                    <a:p>
                      <a:r>
                        <a:rPr lang="en-US" sz="2400">
                          <a:latin typeface="Palatino Linotype" panose="02040502050505030304" pitchFamily="18" charset="0"/>
                        </a:rPr>
                        <a:t>If patient is retroactively approved for Medicaid for that stay</a:t>
                      </a:r>
                    </a:p>
                  </a:txBody>
                  <a:tcPr anchor="ctr">
                    <a:lnL>
                      <a:noFill/>
                    </a:lnL>
                    <a:lnR>
                      <a:noFill/>
                    </a:lnR>
                    <a:lnT>
                      <a:noFill/>
                    </a:lnT>
                    <a:lnB>
                      <a:noFill/>
                    </a:lnB>
                    <a:noFill/>
                  </a:tcPr>
                </a:tc>
                <a:extLst>
                  <a:ext uri="{0D108BD9-81ED-4DB2-BD59-A6C34878D82A}">
                    <a16:rowId xmlns:a16="http://schemas.microsoft.com/office/drawing/2014/main" val="3300438554"/>
                  </a:ext>
                </a:extLst>
              </a:tr>
              <a:tr h="0">
                <a:tc>
                  <a:txBody>
                    <a:bodyPr/>
                    <a:lstStyle/>
                    <a:p>
                      <a:r>
                        <a:rPr lang="en-US" sz="2400">
                          <a:latin typeface="Palatino Linotype" panose="02040502050505030304" pitchFamily="18" charset="0"/>
                        </a:rPr>
                        <a:t>Out-of-State Medicaid</a:t>
                      </a:r>
                    </a:p>
                  </a:txBody>
                  <a:tcPr anchor="ctr">
                    <a:lnL>
                      <a:noFill/>
                    </a:lnL>
                    <a:lnR>
                      <a:noFill/>
                    </a:lnR>
                    <a:lnT>
                      <a:noFill/>
                    </a:lnT>
                    <a:lnB>
                      <a:noFill/>
                    </a:lnB>
                    <a:noFill/>
                  </a:tcPr>
                </a:tc>
                <a:tc>
                  <a:txBody>
                    <a:bodyPr/>
                    <a:lstStyle/>
                    <a:p>
                      <a:pPr algn="ctr"/>
                      <a:r>
                        <a:rPr lang="en-US" sz="2400" dirty="0">
                          <a:latin typeface="Palatino Linotype" panose="02040502050505030304" pitchFamily="18" charset="0"/>
                        </a:rPr>
                        <a:t>✅</a:t>
                      </a:r>
                    </a:p>
                  </a:txBody>
                  <a:tcPr anchor="ctr">
                    <a:lnL>
                      <a:noFill/>
                    </a:lnL>
                    <a:lnR>
                      <a:noFill/>
                    </a:lnR>
                    <a:lnT>
                      <a:noFill/>
                    </a:lnT>
                    <a:lnB>
                      <a:noFill/>
                    </a:lnB>
                    <a:noFill/>
                  </a:tcPr>
                </a:tc>
                <a:tc>
                  <a:txBody>
                    <a:bodyPr/>
                    <a:lstStyle/>
                    <a:p>
                      <a:r>
                        <a:rPr lang="en-US" sz="2400" dirty="0">
                          <a:latin typeface="Palatino Linotype" panose="02040502050505030304" pitchFamily="18" charset="0"/>
                        </a:rPr>
                        <a:t>Must be Title XIX-equivalent and documented</a:t>
                      </a:r>
                    </a:p>
                  </a:txBody>
                  <a:tcPr anchor="ctr">
                    <a:lnL>
                      <a:noFill/>
                    </a:lnL>
                    <a:lnR>
                      <a:noFill/>
                    </a:lnR>
                    <a:lnT>
                      <a:noFill/>
                    </a:lnT>
                    <a:lnB>
                      <a:noFill/>
                    </a:lnB>
                    <a:noFill/>
                  </a:tcPr>
                </a:tc>
                <a:extLst>
                  <a:ext uri="{0D108BD9-81ED-4DB2-BD59-A6C34878D82A}">
                    <a16:rowId xmlns:a16="http://schemas.microsoft.com/office/drawing/2014/main" val="599302476"/>
                  </a:ext>
                </a:extLst>
              </a:tr>
            </a:tbl>
          </a:graphicData>
        </a:graphic>
      </p:graphicFrame>
    </p:spTree>
    <p:extLst>
      <p:ext uri="{BB962C8B-B14F-4D97-AF65-F5344CB8AC3E}">
        <p14:creationId xmlns:p14="http://schemas.microsoft.com/office/powerpoint/2010/main" val="418393850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5743CE13-EBB5-298C-8F82-001BADE7A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5AE38-4F8D-90A7-3C8C-0414724B9275}"/>
              </a:ext>
            </a:extLst>
          </p:cNvPr>
          <p:cNvSpPr>
            <a:spLocks noGrp="1"/>
          </p:cNvSpPr>
          <p:nvPr>
            <p:ph type="title"/>
          </p:nvPr>
        </p:nvSpPr>
        <p:spPr>
          <a:xfrm>
            <a:off x="838200" y="2281331"/>
            <a:ext cx="10515600" cy="1325563"/>
          </a:xfrm>
        </p:spPr>
        <p:txBody>
          <a:bodyPr>
            <a:noAutofit/>
          </a:bodyPr>
          <a:lstStyle/>
          <a:p>
            <a:pPr algn="ctr"/>
            <a:br>
              <a:rPr lang="en-US" sz="5400" dirty="0">
                <a:solidFill>
                  <a:srgbClr val="84754E"/>
                </a:solidFill>
              </a:rPr>
            </a:br>
            <a:r>
              <a:rPr lang="en-US" sz="5400" dirty="0">
                <a:solidFill>
                  <a:srgbClr val="84754E"/>
                </a:solidFill>
              </a:rPr>
              <a:t>What every Rural Hospital CFO Needs to Know relative to Medicare (dis)Advantage</a:t>
            </a:r>
            <a:endParaRPr lang="en-US" sz="5400" dirty="0"/>
          </a:p>
        </p:txBody>
      </p:sp>
    </p:spTree>
    <p:extLst>
      <p:ext uri="{BB962C8B-B14F-4D97-AF65-F5344CB8AC3E}">
        <p14:creationId xmlns:p14="http://schemas.microsoft.com/office/powerpoint/2010/main" val="14693950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2760-480A-E615-0F75-4EC89252D05D}"/>
              </a:ext>
            </a:extLst>
          </p:cNvPr>
          <p:cNvSpPr>
            <a:spLocks noGrp="1"/>
          </p:cNvSpPr>
          <p:nvPr>
            <p:ph type="title"/>
          </p:nvPr>
        </p:nvSpPr>
        <p:spPr/>
        <p:txBody>
          <a:bodyPr/>
          <a:lstStyle/>
          <a:p>
            <a:pPr algn="ctr"/>
            <a:r>
              <a:rPr lang="en-US">
                <a:solidFill>
                  <a:srgbClr val="AE9E76"/>
                </a:solidFill>
              </a:rPr>
              <a:t>RECENT WSJ NEWS</a:t>
            </a:r>
          </a:p>
        </p:txBody>
      </p:sp>
      <p:pic>
        <p:nvPicPr>
          <p:cNvPr id="6" name="Picture 5">
            <a:extLst>
              <a:ext uri="{FF2B5EF4-FFF2-40B4-BE49-F238E27FC236}">
                <a16:creationId xmlns:a16="http://schemas.microsoft.com/office/drawing/2014/main" id="{69DE872A-CC2E-2737-7169-A6D4EE32A1AD}"/>
              </a:ext>
            </a:extLst>
          </p:cNvPr>
          <p:cNvPicPr>
            <a:picLocks noChangeAspect="1"/>
          </p:cNvPicPr>
          <p:nvPr/>
        </p:nvPicPr>
        <p:blipFill>
          <a:blip r:embed="rId5"/>
          <a:stretch>
            <a:fillRect/>
          </a:stretch>
        </p:blipFill>
        <p:spPr>
          <a:xfrm>
            <a:off x="1602593" y="4558057"/>
            <a:ext cx="8986813" cy="1385632"/>
          </a:xfrm>
          <a:prstGeom prst="rect">
            <a:avLst/>
          </a:prstGeom>
        </p:spPr>
      </p:pic>
      <p:pic>
        <p:nvPicPr>
          <p:cNvPr id="5" name="Picture 4">
            <a:extLst>
              <a:ext uri="{FF2B5EF4-FFF2-40B4-BE49-F238E27FC236}">
                <a16:creationId xmlns:a16="http://schemas.microsoft.com/office/drawing/2014/main" id="{C7A322D3-0FA2-D1FD-E2EE-45FF8BFB7E0C}"/>
              </a:ext>
            </a:extLst>
          </p:cNvPr>
          <p:cNvPicPr>
            <a:picLocks noChangeAspect="1"/>
          </p:cNvPicPr>
          <p:nvPr/>
        </p:nvPicPr>
        <p:blipFill>
          <a:blip r:embed="rId6"/>
          <a:stretch>
            <a:fillRect/>
          </a:stretch>
        </p:blipFill>
        <p:spPr>
          <a:xfrm>
            <a:off x="964082" y="1462000"/>
            <a:ext cx="6115904" cy="3096057"/>
          </a:xfrm>
          <a:prstGeom prst="rect">
            <a:avLst/>
          </a:prstGeom>
        </p:spPr>
      </p:pic>
    </p:spTree>
    <p:extLst>
      <p:ext uri="{BB962C8B-B14F-4D97-AF65-F5344CB8AC3E}">
        <p14:creationId xmlns:p14="http://schemas.microsoft.com/office/powerpoint/2010/main" val="78138332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a:xfrm>
            <a:off x="838200" y="2281331"/>
            <a:ext cx="10515600" cy="1325563"/>
          </a:xfrm>
        </p:spPr>
        <p:txBody>
          <a:bodyPr>
            <a:noAutofit/>
          </a:bodyPr>
          <a:lstStyle/>
          <a:p>
            <a:pPr algn="ctr"/>
            <a:br>
              <a:rPr lang="en-US" sz="5400" dirty="0">
                <a:solidFill>
                  <a:srgbClr val="84754E"/>
                </a:solidFill>
              </a:rPr>
            </a:br>
            <a:r>
              <a:rPr lang="en-US" sz="5400" dirty="0">
                <a:solidFill>
                  <a:srgbClr val="84754E"/>
                </a:solidFill>
              </a:rPr>
              <a:t>What every Rural Hospital CFO Needs to Know relative to DSH/UC</a:t>
            </a:r>
            <a:endParaRPr lang="en-US" sz="5400" dirty="0"/>
          </a:p>
        </p:txBody>
      </p:sp>
    </p:spTree>
    <p:extLst>
      <p:ext uri="{BB962C8B-B14F-4D97-AF65-F5344CB8AC3E}">
        <p14:creationId xmlns:p14="http://schemas.microsoft.com/office/powerpoint/2010/main" val="339198350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a:xfrm>
            <a:off x="838200" y="278039"/>
            <a:ext cx="10515600" cy="1325563"/>
          </a:xfrm>
        </p:spPr>
        <p:txBody>
          <a:bodyPr/>
          <a:lstStyle/>
          <a:p>
            <a:pPr algn="ctr"/>
            <a:r>
              <a:rPr lang="en-US">
                <a:solidFill>
                  <a:srgbClr val="84754E"/>
                </a:solidFill>
              </a:rPr>
              <a:t>Medicare (Dis)-Advantage</a:t>
            </a:r>
            <a:br>
              <a:rPr lang="en-US">
                <a:solidFill>
                  <a:srgbClr val="84754E"/>
                </a:solidFill>
              </a:rPr>
            </a:br>
            <a:r>
              <a:rPr lang="en-US">
                <a:solidFill>
                  <a:srgbClr val="84754E"/>
                </a:solidFill>
              </a:rPr>
              <a:t>Impact on Rural Healthcare</a:t>
            </a:r>
            <a:r>
              <a:rPr lang="en-US"/>
              <a:t>s</a:t>
            </a:r>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825624"/>
            <a:ext cx="10515600" cy="5032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PalatinoLinotype-Roman"/>
              </a:rPr>
              <a:t>What’s the Problem w Advantage Plans?</a:t>
            </a:r>
          </a:p>
          <a:p>
            <a:endParaRPr lang="en-US" sz="1400" dirty="0">
              <a:solidFill>
                <a:schemeClr val="tx1"/>
              </a:solidFill>
              <a:latin typeface="PalatinoLinotype-Roman"/>
            </a:endParaRPr>
          </a:p>
          <a:p>
            <a:pPr lvl="1"/>
            <a:r>
              <a:rPr lang="en-US" dirty="0">
                <a:solidFill>
                  <a:schemeClr val="tx1"/>
                </a:solidFill>
                <a:latin typeface="PalatinoLinotype-Roman"/>
              </a:rPr>
              <a:t>Simply said – many of these MA plans do not pay what Traditional Medicare pays,. </a:t>
            </a:r>
          </a:p>
          <a:p>
            <a:pPr lvl="2"/>
            <a:r>
              <a:rPr lang="en-US" dirty="0">
                <a:solidFill>
                  <a:schemeClr val="tx1"/>
                </a:solidFill>
                <a:latin typeface="PalatinoLinotype-Roman"/>
              </a:rPr>
              <a:t>This includes CAH and is amplified under cost-based payment methodology.</a:t>
            </a:r>
          </a:p>
          <a:p>
            <a:pPr lvl="2"/>
            <a:r>
              <a:rPr lang="en-US" dirty="0">
                <a:solidFill>
                  <a:schemeClr val="tx1"/>
                </a:solidFill>
                <a:latin typeface="PalatinoLinotype-Roman"/>
              </a:rPr>
              <a:t>No bad debt payment on many contracts</a:t>
            </a:r>
          </a:p>
          <a:p>
            <a:pPr lvl="2"/>
            <a:r>
              <a:rPr lang="en-US" dirty="0">
                <a:solidFill>
                  <a:schemeClr val="tx1"/>
                </a:solidFill>
                <a:latin typeface="PalatinoLinotype-Roman"/>
              </a:rPr>
              <a:t>Some pay Swing Bed at RUGS rate and not CAH rate, and those that pay CAH rate, the contract is difficult. </a:t>
            </a:r>
          </a:p>
          <a:p>
            <a:pPr lvl="3"/>
            <a:r>
              <a:rPr lang="en-US" dirty="0">
                <a:solidFill>
                  <a:schemeClr val="tx1"/>
                </a:solidFill>
                <a:latin typeface="PalatinoLinotype-Roman"/>
              </a:rPr>
              <a:t>If it is quoted as nursing home rate, that means RUG rate</a:t>
            </a:r>
          </a:p>
          <a:p>
            <a:pPr lvl="3"/>
            <a:endParaRPr lang="en-US" dirty="0">
              <a:solidFill>
                <a:schemeClr val="tx1"/>
              </a:solidFill>
              <a:latin typeface="PalatinoLinotype-Roman"/>
            </a:endParaRPr>
          </a:p>
          <a:p>
            <a:pPr lvl="2"/>
            <a:r>
              <a:rPr lang="en-US" dirty="0">
                <a:solidFill>
                  <a:schemeClr val="tx1"/>
                </a:solidFill>
                <a:latin typeface="PalatinoLinotype-Roman"/>
              </a:rPr>
              <a:t>Traditional Medicare Pays CAH at cost-based rates.  Medicare Adv. negotiate their own payment rates and may not offer rates equivalent to Trad. Medicare.</a:t>
            </a:r>
          </a:p>
          <a:p>
            <a:pPr lvl="1"/>
            <a:endParaRPr lang="en-US" dirty="0">
              <a:solidFill>
                <a:schemeClr val="tx1"/>
              </a:solidFill>
              <a:latin typeface="PalatinoLinotype-Roman"/>
            </a:endParaRPr>
          </a:p>
          <a:p>
            <a:pPr lvl="1"/>
            <a:endParaRPr lang="en-US" sz="2000" dirty="0">
              <a:solidFill>
                <a:schemeClr val="tx1"/>
              </a:solidFill>
              <a:latin typeface="PalatinoLinotype-Roman"/>
            </a:endParaRPr>
          </a:p>
          <a:p>
            <a:endParaRPr lang="en-US" sz="2400" b="0" i="0" u="none" strike="noStrike" baseline="0" dirty="0">
              <a:solidFill>
                <a:schemeClr val="tx1"/>
              </a:solidFill>
              <a:latin typeface="PalatinoLinotype-Roman"/>
            </a:endParaRPr>
          </a:p>
          <a:p>
            <a:endParaRPr lang="en-US" sz="1800" b="0" i="0" u="none" strike="noStrike" baseline="0" dirty="0">
              <a:solidFill>
                <a:schemeClr val="tx1"/>
              </a:solidFill>
              <a:latin typeface="PalatinoLinotype-Roman"/>
            </a:endParaRPr>
          </a:p>
        </p:txBody>
      </p:sp>
    </p:spTree>
    <p:extLst>
      <p:ext uri="{BB962C8B-B14F-4D97-AF65-F5344CB8AC3E}">
        <p14:creationId xmlns:p14="http://schemas.microsoft.com/office/powerpoint/2010/main" val="377872806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a:xfrm>
            <a:off x="838200" y="365125"/>
            <a:ext cx="10515600" cy="1147989"/>
          </a:xfrm>
        </p:spPr>
        <p:txBody>
          <a:bodyPr>
            <a:noAutofit/>
          </a:bodyPr>
          <a:lstStyle/>
          <a:p>
            <a:pPr algn="ctr"/>
            <a:r>
              <a:rPr lang="en-US">
                <a:solidFill>
                  <a:srgbClr val="84754E"/>
                </a:solidFill>
              </a:rPr>
              <a:t>Medicare (Dis)-Advantage</a:t>
            </a:r>
            <a:br>
              <a:rPr lang="en-US">
                <a:solidFill>
                  <a:srgbClr val="84754E"/>
                </a:solidFill>
              </a:rPr>
            </a:br>
            <a:r>
              <a:rPr lang="en-US">
                <a:solidFill>
                  <a:srgbClr val="84754E"/>
                </a:solidFill>
              </a:rPr>
              <a:t>Impact on Rural Healthcare</a:t>
            </a:r>
            <a:r>
              <a:rPr lang="en-US"/>
              <a:t>s</a:t>
            </a:r>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643743"/>
            <a:ext cx="10515600" cy="4849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PalatinoLinotype-Roman"/>
              </a:rPr>
              <a:t>What’s the Problem w Advantage Plans?</a:t>
            </a:r>
          </a:p>
          <a:p>
            <a:endParaRPr lang="en-US" sz="2200" dirty="0">
              <a:solidFill>
                <a:schemeClr val="tx1"/>
              </a:solidFill>
              <a:latin typeface="PalatinoLinotype-Roman"/>
            </a:endParaRPr>
          </a:p>
          <a:p>
            <a:pPr lvl="1"/>
            <a:r>
              <a:rPr lang="en-US" sz="2200" dirty="0">
                <a:solidFill>
                  <a:schemeClr val="tx1"/>
                </a:solidFill>
                <a:latin typeface="PalatinoLinotype-Roman"/>
              </a:rPr>
              <a:t>Traditional Medicare (TM) Pays an average of 82% of Hospital cost on Medicare patients (AHA, 2022 study).</a:t>
            </a:r>
          </a:p>
          <a:p>
            <a:pPr lvl="1"/>
            <a:endParaRPr lang="en-US" sz="2200" dirty="0">
              <a:solidFill>
                <a:schemeClr val="tx1"/>
              </a:solidFill>
              <a:latin typeface="PalatinoLinotype-Roman"/>
            </a:endParaRPr>
          </a:p>
          <a:p>
            <a:pPr lvl="1"/>
            <a:r>
              <a:rPr lang="en-US" sz="2200" dirty="0">
                <a:solidFill>
                  <a:schemeClr val="tx1"/>
                </a:solidFill>
                <a:latin typeface="PalatinoLinotype-Roman"/>
              </a:rPr>
              <a:t>Medicare Advantage pays an average of 88% of the amount TM pays, or 72% of Cost, yet receives approx. 104% of the funding that traditional Medicare would have spent on these beneficiaries. (AHA, 2022 study)</a:t>
            </a:r>
          </a:p>
          <a:p>
            <a:pPr marL="457200" lvl="1" indent="0">
              <a:buNone/>
            </a:pPr>
            <a:endParaRPr lang="en-US" sz="2200" dirty="0">
              <a:solidFill>
                <a:schemeClr val="tx1"/>
              </a:solidFill>
              <a:latin typeface="PalatinoLinotype-Roman"/>
            </a:endParaRPr>
          </a:p>
          <a:p>
            <a:pPr lvl="1"/>
            <a:r>
              <a:rPr lang="en-US" sz="2200" dirty="0">
                <a:solidFill>
                  <a:schemeClr val="tx1"/>
                </a:solidFill>
                <a:latin typeface="PalatinoLinotype-Roman"/>
              </a:rPr>
              <a:t>Hospitals in highest MA transition states are the most impacted.</a:t>
            </a:r>
          </a:p>
          <a:p>
            <a:pPr lvl="3"/>
            <a:r>
              <a:rPr lang="en-US" sz="2200" dirty="0">
                <a:solidFill>
                  <a:schemeClr val="tx1"/>
                </a:solidFill>
                <a:latin typeface="PalatinoLinotype-Roman"/>
              </a:rPr>
              <a:t>Utah and Dakotas still have the lowest transition rate to MA and also have the least number of hospitals operating in negative margins, per capita.</a:t>
            </a:r>
          </a:p>
          <a:p>
            <a:pPr lvl="3"/>
            <a:r>
              <a:rPr lang="en-US" sz="2200" dirty="0">
                <a:solidFill>
                  <a:schemeClr val="tx1"/>
                </a:solidFill>
                <a:latin typeface="PalatinoLinotype-Roman"/>
              </a:rPr>
              <a:t>Michigan has the highest transition rate at 63% of Medicare being Adv. </a:t>
            </a:r>
          </a:p>
          <a:p>
            <a:pPr lvl="1"/>
            <a:endParaRPr lang="en-US" sz="2000" dirty="0">
              <a:solidFill>
                <a:schemeClr val="tx1"/>
              </a:solidFill>
              <a:latin typeface="PalatinoLinotype-Roman"/>
            </a:endParaRPr>
          </a:p>
          <a:p>
            <a:pPr lvl="1"/>
            <a:endParaRPr lang="en-US" sz="2000" dirty="0">
              <a:solidFill>
                <a:schemeClr val="tx1"/>
              </a:solidFill>
              <a:latin typeface="PalatinoLinotype-Roman"/>
            </a:endParaRPr>
          </a:p>
          <a:p>
            <a:pPr lvl="1"/>
            <a:endParaRPr lang="en-US" sz="2000" dirty="0">
              <a:solidFill>
                <a:schemeClr val="tx1"/>
              </a:solidFill>
              <a:latin typeface="PalatinoLinotype-Roman"/>
            </a:endParaRPr>
          </a:p>
          <a:p>
            <a:endParaRPr lang="en-US" sz="2000" b="0" i="0" u="none" strike="noStrike" baseline="0" dirty="0">
              <a:solidFill>
                <a:schemeClr val="tx1"/>
              </a:solidFill>
              <a:latin typeface="PalatinoLinotype-Roman"/>
            </a:endParaRPr>
          </a:p>
          <a:p>
            <a:endParaRPr lang="en-US" sz="1800" b="0" i="0" u="none" strike="noStrike" baseline="0" dirty="0">
              <a:solidFill>
                <a:schemeClr val="tx1"/>
              </a:solidFill>
              <a:latin typeface="PalatinoLinotype-Roman"/>
            </a:endParaRPr>
          </a:p>
        </p:txBody>
      </p:sp>
    </p:spTree>
    <p:extLst>
      <p:ext uri="{BB962C8B-B14F-4D97-AF65-F5344CB8AC3E}">
        <p14:creationId xmlns:p14="http://schemas.microsoft.com/office/powerpoint/2010/main" val="340167831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a:xfrm>
            <a:off x="838200" y="365125"/>
            <a:ext cx="10515600" cy="1147989"/>
          </a:xfrm>
        </p:spPr>
        <p:txBody>
          <a:bodyPr>
            <a:noAutofit/>
          </a:bodyPr>
          <a:lstStyle/>
          <a:p>
            <a:pPr algn="ctr"/>
            <a:r>
              <a:rPr lang="en-US">
                <a:solidFill>
                  <a:srgbClr val="84754E"/>
                </a:solidFill>
              </a:rPr>
              <a:t>Medicare (Dis)-Advantage</a:t>
            </a:r>
            <a:br>
              <a:rPr lang="en-US">
                <a:solidFill>
                  <a:srgbClr val="84754E"/>
                </a:solidFill>
              </a:rPr>
            </a:br>
            <a:r>
              <a:rPr lang="en-US">
                <a:solidFill>
                  <a:srgbClr val="84754E"/>
                </a:solidFill>
              </a:rPr>
              <a:t>Impact on Rural Healthcare</a:t>
            </a:r>
            <a:r>
              <a:rPr lang="en-US"/>
              <a:t>s</a:t>
            </a:r>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643743"/>
            <a:ext cx="10515600" cy="4849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a:solidFill>
                <a:schemeClr val="tx1"/>
              </a:solidFill>
              <a:latin typeface="PalatinoLinotype-Roman"/>
            </a:endParaRPr>
          </a:p>
          <a:p>
            <a:pPr lvl="1"/>
            <a:endParaRPr lang="en-US" sz="2000">
              <a:solidFill>
                <a:schemeClr val="tx1"/>
              </a:solidFill>
              <a:latin typeface="PalatinoLinotype-Roman"/>
            </a:endParaRPr>
          </a:p>
          <a:p>
            <a:endParaRPr lang="en-US" sz="2000" b="0" i="0" u="none" strike="noStrike" baseline="0">
              <a:solidFill>
                <a:schemeClr val="tx1"/>
              </a:solidFill>
              <a:latin typeface="PalatinoLinotype-Roman"/>
            </a:endParaRPr>
          </a:p>
          <a:p>
            <a:endParaRPr lang="en-US" sz="1800" b="0" i="0" u="none" strike="noStrike" baseline="0">
              <a:solidFill>
                <a:schemeClr val="tx1"/>
              </a:solidFill>
              <a:latin typeface="PalatinoLinotype-Roman"/>
            </a:endParaRPr>
          </a:p>
        </p:txBody>
      </p:sp>
      <p:sp>
        <p:nvSpPr>
          <p:cNvPr id="7" name="TextBox 6">
            <a:extLst>
              <a:ext uri="{FF2B5EF4-FFF2-40B4-BE49-F238E27FC236}">
                <a16:creationId xmlns:a16="http://schemas.microsoft.com/office/drawing/2014/main" id="{BA338619-C7C0-9A30-7815-339B93CB3D84}"/>
              </a:ext>
            </a:extLst>
          </p:cNvPr>
          <p:cNvSpPr txBox="1"/>
          <p:nvPr/>
        </p:nvSpPr>
        <p:spPr>
          <a:xfrm>
            <a:off x="1042147" y="1997839"/>
            <a:ext cx="8100171" cy="4955203"/>
          </a:xfrm>
          <a:prstGeom prst="rect">
            <a:avLst/>
          </a:prstGeom>
          <a:noFill/>
        </p:spPr>
        <p:txBody>
          <a:bodyPr wrap="square">
            <a:spAutoFit/>
          </a:bodyPr>
          <a:lstStyle/>
          <a:p>
            <a:pPr marL="285750" indent="-28575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85750"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Confusing Contract terminology and Terms of Payment</a:t>
            </a:r>
          </a:p>
          <a:p>
            <a:pPr marL="285750" indent="-285750">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PalatinoLinotype-Roman"/>
              <a:ea typeface="+mn-ea"/>
              <a:cs typeface="+mn-cs"/>
            </a:endParaRPr>
          </a:p>
          <a:p>
            <a:pPr marL="285750"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Enhanced Medical Claims Review and Claim Rejection / Denials</a:t>
            </a:r>
          </a:p>
          <a:p>
            <a:pPr marL="285750" indent="-285750">
              <a:buFont typeface="Arial" panose="020B0604020202020204" pitchFamily="34" charset="0"/>
              <a:buChar char="•"/>
              <a:defRPr/>
            </a:pPr>
            <a:endParaRPr lang="en-US" sz="2800" dirty="0">
              <a:solidFill>
                <a:prstClr val="black"/>
              </a:solidFill>
              <a:latin typeface="PalatinoLinotype-Roman"/>
            </a:endParaRPr>
          </a:p>
          <a:p>
            <a:pPr marL="285750"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Claims denials or delayed approval</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PalatinoLinotype-Roman"/>
              <a:ea typeface="+mn-ea"/>
              <a:cs typeface="+mn-cs"/>
            </a:endParaRPr>
          </a:p>
          <a:p>
            <a:pPr marL="285750"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Delay in Rate Adjustment (especially with Rate Increases) and no settlement process.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336885316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4774FA9-A193-E1AB-A8DE-67B21B7B0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B8477-D861-B068-8E5F-23CC229FA90D}"/>
              </a:ext>
            </a:extLst>
          </p:cNvPr>
          <p:cNvSpPr>
            <a:spLocks noGrp="1"/>
          </p:cNvSpPr>
          <p:nvPr>
            <p:ph type="title"/>
          </p:nvPr>
        </p:nvSpPr>
        <p:spPr>
          <a:xfrm>
            <a:off x="838200" y="365125"/>
            <a:ext cx="10515600" cy="1147989"/>
          </a:xfrm>
        </p:spPr>
        <p:txBody>
          <a:bodyPr>
            <a:normAutofit fontScale="90000"/>
          </a:bodyPr>
          <a:lstStyle/>
          <a:p>
            <a:pPr algn="ctr"/>
            <a:r>
              <a:rPr lang="en-US" dirty="0">
                <a:solidFill>
                  <a:srgbClr val="84754E"/>
                </a:solidFill>
              </a:rPr>
              <a:t>Medicare Advantage</a:t>
            </a:r>
            <a:br>
              <a:rPr lang="en-US" dirty="0">
                <a:solidFill>
                  <a:srgbClr val="84754E"/>
                </a:solidFill>
              </a:rPr>
            </a:br>
            <a:r>
              <a:rPr lang="en-US" sz="3600" dirty="0">
                <a:solidFill>
                  <a:srgbClr val="84754E"/>
                </a:solidFill>
              </a:rPr>
              <a:t>Growth of Medicare MA Market in Rural Hospitals</a:t>
            </a:r>
            <a:endParaRPr lang="en-US" sz="3600" dirty="0"/>
          </a:p>
        </p:txBody>
      </p:sp>
      <p:sp>
        <p:nvSpPr>
          <p:cNvPr id="3" name="Content Placeholder 2">
            <a:extLst>
              <a:ext uri="{FF2B5EF4-FFF2-40B4-BE49-F238E27FC236}">
                <a16:creationId xmlns:a16="http://schemas.microsoft.com/office/drawing/2014/main" id="{B77248C6-47B3-7E15-073A-077B321C94ED}"/>
              </a:ext>
            </a:extLst>
          </p:cNvPr>
          <p:cNvSpPr txBox="1">
            <a:spLocks/>
          </p:cNvSpPr>
          <p:nvPr/>
        </p:nvSpPr>
        <p:spPr>
          <a:xfrm>
            <a:off x="838200" y="1643743"/>
            <a:ext cx="10515600" cy="4849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a:solidFill>
                <a:schemeClr val="tx1"/>
              </a:solidFill>
              <a:latin typeface="PalatinoLinotype-Roman"/>
            </a:endParaRPr>
          </a:p>
          <a:p>
            <a:pPr lvl="1"/>
            <a:endParaRPr lang="en-US" sz="2000">
              <a:solidFill>
                <a:schemeClr val="tx1"/>
              </a:solidFill>
              <a:latin typeface="PalatinoLinotype-Roman"/>
            </a:endParaRPr>
          </a:p>
          <a:p>
            <a:endParaRPr lang="en-US" sz="2000" b="0" i="0" u="none" strike="noStrike" baseline="0">
              <a:solidFill>
                <a:schemeClr val="tx1"/>
              </a:solidFill>
              <a:latin typeface="PalatinoLinotype-Roman"/>
            </a:endParaRPr>
          </a:p>
          <a:p>
            <a:endParaRPr lang="en-US" sz="1800" b="0" i="0" u="none" strike="noStrike" baseline="0">
              <a:solidFill>
                <a:schemeClr val="tx1"/>
              </a:solidFill>
              <a:latin typeface="PalatinoLinotype-Roman"/>
            </a:endParaRPr>
          </a:p>
        </p:txBody>
      </p:sp>
      <p:sp>
        <p:nvSpPr>
          <p:cNvPr id="7" name="TextBox 6">
            <a:extLst>
              <a:ext uri="{FF2B5EF4-FFF2-40B4-BE49-F238E27FC236}">
                <a16:creationId xmlns:a16="http://schemas.microsoft.com/office/drawing/2014/main" id="{B8846582-CC54-0E8F-AB79-63CB8BF23B13}"/>
              </a:ext>
            </a:extLst>
          </p:cNvPr>
          <p:cNvSpPr txBox="1"/>
          <p:nvPr/>
        </p:nvSpPr>
        <p:spPr>
          <a:xfrm>
            <a:off x="1042147" y="1997839"/>
            <a:ext cx="8100171" cy="646331"/>
          </a:xfrm>
          <a:prstGeom prst="rect">
            <a:avLst/>
          </a:prstGeom>
          <a:noFill/>
        </p:spPr>
        <p:txBody>
          <a:bodyPr wrap="square">
            <a:spAutoFit/>
          </a:bodyPr>
          <a:lstStyle/>
          <a:p>
            <a:pPr marL="285750" indent="-285750">
              <a:buFont typeface="Arial" panose="020B0604020202020204" pitchFamily="34" charset="0"/>
              <a:buChar char="•"/>
              <a:defRPr/>
            </a:pPr>
            <a:endParaRPr kumimoji="0" lang="en-US" b="0" i="0" u="none" strike="noStrike" kern="1200" cap="none" spc="0" normalizeH="0" baseline="0" noProof="0">
              <a:ln>
                <a:noFill/>
              </a:ln>
              <a:solidFill>
                <a:prstClr val="black"/>
              </a:solidFill>
              <a:effectLst/>
              <a:uLnTx/>
              <a:uFillTx/>
              <a:latin typeface="PalatinoLinotype-Roman"/>
              <a:ea typeface="+mn-ea"/>
              <a:cs typeface="+mn-cs"/>
            </a:endParaRPr>
          </a:p>
          <a:p>
            <a:pPr>
              <a:defRPr/>
            </a:pPr>
            <a:endParaRPr kumimoji="0" lang="en-US" sz="1800" b="0" i="0" u="none" strike="noStrike" kern="1200" cap="none" spc="0" normalizeH="0" baseline="0" noProof="0">
              <a:ln>
                <a:noFill/>
              </a:ln>
              <a:solidFill>
                <a:prstClr val="black"/>
              </a:solidFill>
              <a:effectLst/>
              <a:uLnTx/>
              <a:uFillTx/>
              <a:latin typeface="PalatinoLinotype-Roman"/>
              <a:ea typeface="+mn-ea"/>
              <a:cs typeface="+mn-cs"/>
            </a:endParaRPr>
          </a:p>
        </p:txBody>
      </p:sp>
      <p:pic>
        <p:nvPicPr>
          <p:cNvPr id="5" name="Picture 4">
            <a:extLst>
              <a:ext uri="{FF2B5EF4-FFF2-40B4-BE49-F238E27FC236}">
                <a16:creationId xmlns:a16="http://schemas.microsoft.com/office/drawing/2014/main" id="{A2E7F0ED-5533-0531-DD5B-E79D2251F9A3}"/>
              </a:ext>
            </a:extLst>
          </p:cNvPr>
          <p:cNvPicPr>
            <a:picLocks noChangeAspect="1"/>
          </p:cNvPicPr>
          <p:nvPr/>
        </p:nvPicPr>
        <p:blipFill>
          <a:blip r:embed="rId5"/>
          <a:stretch>
            <a:fillRect/>
          </a:stretch>
        </p:blipFill>
        <p:spPr>
          <a:xfrm>
            <a:off x="1954696" y="1643744"/>
            <a:ext cx="8282608" cy="4849131"/>
          </a:xfrm>
          <a:prstGeom prst="rect">
            <a:avLst/>
          </a:prstGeom>
        </p:spPr>
      </p:pic>
    </p:spTree>
    <p:extLst>
      <p:ext uri="{BB962C8B-B14F-4D97-AF65-F5344CB8AC3E}">
        <p14:creationId xmlns:p14="http://schemas.microsoft.com/office/powerpoint/2010/main" val="20681544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20C8-6988-4019-D0FC-379A9E881E6C}"/>
              </a:ext>
            </a:extLst>
          </p:cNvPr>
          <p:cNvSpPr>
            <a:spLocks noGrp="1"/>
          </p:cNvSpPr>
          <p:nvPr>
            <p:ph type="title"/>
          </p:nvPr>
        </p:nvSpPr>
        <p:spPr>
          <a:xfrm>
            <a:off x="838200" y="365125"/>
            <a:ext cx="10515600" cy="711835"/>
          </a:xfrm>
        </p:spPr>
        <p:txBody>
          <a:bodyPr/>
          <a:lstStyle/>
          <a:p>
            <a:pPr algn="ctr"/>
            <a:r>
              <a:rPr lang="en-US" dirty="0">
                <a:solidFill>
                  <a:srgbClr val="84754E"/>
                </a:solidFill>
              </a:rPr>
              <a:t>COMBATING ADVANTAGE</a:t>
            </a:r>
          </a:p>
        </p:txBody>
      </p:sp>
      <p:sp>
        <p:nvSpPr>
          <p:cNvPr id="3" name="Content Placeholder 2">
            <a:extLst>
              <a:ext uri="{FF2B5EF4-FFF2-40B4-BE49-F238E27FC236}">
                <a16:creationId xmlns:a16="http://schemas.microsoft.com/office/drawing/2014/main" id="{0201A971-CC8C-8DAC-976E-1332B3936D76}"/>
              </a:ext>
            </a:extLst>
          </p:cNvPr>
          <p:cNvSpPr>
            <a:spLocks noGrp="1"/>
          </p:cNvSpPr>
          <p:nvPr>
            <p:ph idx="1"/>
          </p:nvPr>
        </p:nvSpPr>
        <p:spPr>
          <a:xfrm>
            <a:off x="838200" y="1300479"/>
            <a:ext cx="10515600" cy="5192396"/>
          </a:xfrm>
        </p:spPr>
        <p:txBody>
          <a:bodyPr>
            <a:normAutofit fontScale="77500" lnSpcReduction="20000"/>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Source:  KFF (Kaiser Family Foundation) Healthcare Research</a:t>
            </a:r>
          </a:p>
        </p:txBody>
      </p:sp>
      <p:pic>
        <p:nvPicPr>
          <p:cNvPr id="5" name="Picture 4">
            <a:extLst>
              <a:ext uri="{FF2B5EF4-FFF2-40B4-BE49-F238E27FC236}">
                <a16:creationId xmlns:a16="http://schemas.microsoft.com/office/drawing/2014/main" id="{BE34B16E-7B37-9742-2A65-6D359A8228D2}"/>
              </a:ext>
            </a:extLst>
          </p:cNvPr>
          <p:cNvPicPr>
            <a:picLocks noChangeAspect="1"/>
          </p:cNvPicPr>
          <p:nvPr/>
        </p:nvPicPr>
        <p:blipFill>
          <a:blip r:embed="rId4"/>
          <a:stretch>
            <a:fillRect/>
          </a:stretch>
        </p:blipFill>
        <p:spPr>
          <a:xfrm>
            <a:off x="2037783" y="1300479"/>
            <a:ext cx="8116433" cy="4172302"/>
          </a:xfrm>
          <a:prstGeom prst="rect">
            <a:avLst/>
          </a:prstGeom>
        </p:spPr>
      </p:pic>
    </p:spTree>
    <p:extLst>
      <p:ext uri="{BB962C8B-B14F-4D97-AF65-F5344CB8AC3E}">
        <p14:creationId xmlns:p14="http://schemas.microsoft.com/office/powerpoint/2010/main" val="299999455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9EDE727-9A30-F15C-65E5-2E6B4CCEE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3DD64-8A5E-D99B-BC9E-7FD0208F9666}"/>
              </a:ext>
            </a:extLst>
          </p:cNvPr>
          <p:cNvSpPr>
            <a:spLocks noGrp="1"/>
          </p:cNvSpPr>
          <p:nvPr>
            <p:ph type="title"/>
          </p:nvPr>
        </p:nvSpPr>
        <p:spPr>
          <a:xfrm>
            <a:off x="838200" y="365125"/>
            <a:ext cx="10515600" cy="1147989"/>
          </a:xfrm>
        </p:spPr>
        <p:txBody>
          <a:bodyPr>
            <a:normAutofit fontScale="90000"/>
          </a:bodyPr>
          <a:lstStyle/>
          <a:p>
            <a:pPr algn="ctr"/>
            <a:r>
              <a:rPr lang="en-US">
                <a:solidFill>
                  <a:srgbClr val="84754E"/>
                </a:solidFill>
              </a:rPr>
              <a:t>Medicare Advantage</a:t>
            </a:r>
            <a:br>
              <a:rPr lang="en-US">
                <a:solidFill>
                  <a:srgbClr val="84754E"/>
                </a:solidFill>
              </a:rPr>
            </a:br>
            <a:r>
              <a:rPr lang="en-US" sz="3600">
                <a:solidFill>
                  <a:srgbClr val="84754E"/>
                </a:solidFill>
              </a:rPr>
              <a:t>Growth of Medicare MA Market in Rural Hospitals</a:t>
            </a:r>
            <a:endParaRPr lang="en-US" sz="3600"/>
          </a:p>
        </p:txBody>
      </p:sp>
      <p:sp>
        <p:nvSpPr>
          <p:cNvPr id="7" name="TextBox 6">
            <a:extLst>
              <a:ext uri="{FF2B5EF4-FFF2-40B4-BE49-F238E27FC236}">
                <a16:creationId xmlns:a16="http://schemas.microsoft.com/office/drawing/2014/main" id="{AEDEE2F2-0F80-DF0D-8267-14ED1218A1CF}"/>
              </a:ext>
            </a:extLst>
          </p:cNvPr>
          <p:cNvSpPr txBox="1"/>
          <p:nvPr/>
        </p:nvSpPr>
        <p:spPr>
          <a:xfrm>
            <a:off x="838200" y="1427995"/>
            <a:ext cx="9824635" cy="5539978"/>
          </a:xfrm>
          <a:prstGeom prst="rect">
            <a:avLst/>
          </a:prstGeom>
          <a:noFill/>
        </p:spPr>
        <p:txBody>
          <a:bodyPr wrap="square">
            <a:spAutoFit/>
          </a:bodyPr>
          <a:lstStyle/>
          <a:p>
            <a:pPr marL="285750" indent="-285750">
              <a:buFont typeface="Arial" panose="020B0604020202020204" pitchFamily="34" charset="0"/>
              <a:buChar char="•"/>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85750" indent="-28575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PalatinoLinotype-Roman"/>
                <a:ea typeface="+mn-ea"/>
                <a:cs typeface="+mn-cs"/>
              </a:rPr>
              <a:t>Population Statistics</a:t>
            </a:r>
          </a:p>
          <a:p>
            <a:pPr marL="285750" indent="-285750">
              <a:buFont typeface="Arial" panose="020B0604020202020204" pitchFamily="34" charset="0"/>
              <a:buChar char="•"/>
              <a:defRPr/>
            </a:pPr>
            <a:endParaRPr lang="en-US" sz="2200" dirty="0">
              <a:solidFill>
                <a:prstClr val="black"/>
              </a:solidFill>
              <a:latin typeface="PalatinoLinotype-Roman"/>
            </a:endParaRPr>
          </a:p>
          <a:p>
            <a:pPr marL="285750" indent="-28575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PalatinoLinotype-Roman"/>
                <a:ea typeface="+mn-ea"/>
                <a:cs typeface="+mn-cs"/>
              </a:rPr>
              <a:t>In 2018 - 2020 – approx. </a:t>
            </a:r>
            <a:r>
              <a:rPr lang="en-US" sz="2200" dirty="0">
                <a:solidFill>
                  <a:prstClr val="black"/>
                </a:solidFill>
                <a:latin typeface="PalatinoLinotype-Roman"/>
              </a:rPr>
              <a:t>63</a:t>
            </a:r>
            <a:r>
              <a:rPr kumimoji="0" lang="en-US" sz="2200" b="0" i="0" u="none" strike="noStrike" kern="1200" cap="none" spc="0" normalizeH="0" baseline="0" noProof="0" dirty="0">
                <a:ln>
                  <a:noFill/>
                </a:ln>
                <a:solidFill>
                  <a:prstClr val="black"/>
                </a:solidFill>
                <a:effectLst/>
                <a:uLnTx/>
                <a:uFillTx/>
                <a:latin typeface="PalatinoLinotype-Roman"/>
                <a:ea typeface="+mn-ea"/>
                <a:cs typeface="+mn-cs"/>
              </a:rPr>
              <a:t>M Americans were enrolled in Medicare</a:t>
            </a:r>
          </a:p>
          <a:p>
            <a:pPr marL="742950" lvl="1" indent="-285750">
              <a:buFont typeface="Arial" panose="020B0604020202020204" pitchFamily="34" charset="0"/>
              <a:buChar char="•"/>
              <a:defRPr/>
            </a:pPr>
            <a:r>
              <a:rPr lang="en-US" sz="2200" dirty="0">
                <a:solidFill>
                  <a:prstClr val="black"/>
                </a:solidFill>
                <a:latin typeface="PalatinoLinotype-Roman"/>
              </a:rPr>
              <a:t>Approx 15-20% of those are in Rural US areas – 9.5M rural MC benefic.</a:t>
            </a: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1200150" lvl="2" indent="-285750">
              <a:buFont typeface="Arial" panose="020B0604020202020204" pitchFamily="34" charset="0"/>
              <a:buChar char="•"/>
              <a:defRPr/>
            </a:pPr>
            <a:r>
              <a:rPr lang="en-US" sz="2200" dirty="0">
                <a:solidFill>
                  <a:prstClr val="black"/>
                </a:solidFill>
                <a:latin typeface="PalatinoLinotype-Roman"/>
              </a:rPr>
              <a:t>Approx. 1,214,222 or about 12.75% of Medicare was enrolled in MA</a:t>
            </a:r>
          </a:p>
          <a:p>
            <a:pPr marL="1200150" lvl="2" indent="-285750">
              <a:buFont typeface="Arial" panose="020B0604020202020204" pitchFamily="34" charset="0"/>
              <a:buChar char="•"/>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742950" lvl="1" indent="-28575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PalatinoLinotype-Roman"/>
                <a:ea typeface="+mn-ea"/>
                <a:cs typeface="+mn-cs"/>
              </a:rPr>
              <a:t>In 2024 – approx. 67M Americans were enrolled in Medicare</a:t>
            </a:r>
          </a:p>
          <a:p>
            <a:pPr marL="1200150" lvl="2" indent="-285750">
              <a:buFont typeface="Arial" panose="020B0604020202020204" pitchFamily="34" charset="0"/>
              <a:buChar char="•"/>
              <a:defRPr/>
            </a:pPr>
            <a:r>
              <a:rPr lang="en-US" sz="2200" dirty="0">
                <a:solidFill>
                  <a:prstClr val="black"/>
                </a:solidFill>
                <a:latin typeface="PalatinoLinotype-Roman"/>
              </a:rPr>
              <a:t>Approx 10% of those are in Rural areas – 6.5M rural MC Benefic.</a:t>
            </a:r>
          </a:p>
          <a:p>
            <a:pPr marL="1657350" lvl="3" indent="-285750">
              <a:buFont typeface="Arial" panose="020B0604020202020204" pitchFamily="34" charset="0"/>
              <a:buChar char="•"/>
              <a:defRPr/>
            </a:pPr>
            <a:r>
              <a:rPr lang="en-US" sz="2200" dirty="0">
                <a:solidFill>
                  <a:prstClr val="black"/>
                </a:solidFill>
                <a:latin typeface="PalatinoLinotype-Roman"/>
              </a:rPr>
              <a:t>Approx. 3.4M or about 51% of Medicare is enrolled in MA</a:t>
            </a:r>
          </a:p>
          <a:p>
            <a:pPr marL="1657350" lvl="3" indent="-285750">
              <a:buFont typeface="Arial" panose="020B0604020202020204" pitchFamily="34" charset="0"/>
              <a:buChar char="•"/>
              <a:defRPr/>
            </a:pPr>
            <a:endParaRPr lang="en-US" sz="2200" dirty="0">
              <a:solidFill>
                <a:prstClr val="black"/>
              </a:solidFill>
              <a:latin typeface="PalatinoLinotype-Roman"/>
            </a:endParaRPr>
          </a:p>
          <a:p>
            <a:pPr marL="742950" lvl="1" indent="-285750">
              <a:buFont typeface="Arial" panose="020B0604020202020204" pitchFamily="34" charset="0"/>
              <a:buChar char="•"/>
              <a:defRPr/>
            </a:pPr>
            <a:r>
              <a:rPr lang="en-US" sz="2200" dirty="0">
                <a:solidFill>
                  <a:prstClr val="black"/>
                </a:solidFill>
                <a:latin typeface="PalatinoLinotype-Roman"/>
              </a:rPr>
              <a:t>In 2025 - Texas has 4.9M Medicare benefic. and 20% in rural areas – 980,000 rural</a:t>
            </a:r>
          </a:p>
          <a:p>
            <a:pPr marL="1657350" lvl="3" indent="-285750">
              <a:buFont typeface="Arial" panose="020B0604020202020204" pitchFamily="34" charset="0"/>
              <a:buChar char="•"/>
              <a:defRPr/>
            </a:pPr>
            <a:r>
              <a:rPr lang="en-US" sz="2200" dirty="0">
                <a:solidFill>
                  <a:prstClr val="black"/>
                </a:solidFill>
                <a:latin typeface="PalatinoLinotype-Roman"/>
              </a:rPr>
              <a:t>Approx. 543,900 Texans enrolled in MA plan – 55.5% MA enrollees as of April 2025.</a:t>
            </a: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a:defRPr/>
            </a:pPr>
            <a:r>
              <a:rPr lang="en-US" sz="2400" dirty="0">
                <a:solidFill>
                  <a:prstClr val="black"/>
                </a:solidFill>
                <a:latin typeface="PalatinoLinotype-Roman"/>
              </a:rPr>
              <a:t>	</a:t>
            </a:r>
            <a:endParaRPr kumimoji="0" lang="en-US" sz="24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204877146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91B1B1E-1B05-5CDD-F67D-EA4B2FB56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39597-C474-3C92-FFCD-E09E0DE6612C}"/>
              </a:ext>
            </a:extLst>
          </p:cNvPr>
          <p:cNvSpPr>
            <a:spLocks noGrp="1"/>
          </p:cNvSpPr>
          <p:nvPr>
            <p:ph type="title"/>
          </p:nvPr>
        </p:nvSpPr>
        <p:spPr>
          <a:xfrm>
            <a:off x="838200" y="365125"/>
            <a:ext cx="10515600" cy="1147989"/>
          </a:xfrm>
        </p:spPr>
        <p:txBody>
          <a:bodyPr>
            <a:normAutofit fontScale="90000"/>
          </a:bodyPr>
          <a:lstStyle/>
          <a:p>
            <a:pPr algn="ctr"/>
            <a:r>
              <a:rPr lang="en-US">
                <a:solidFill>
                  <a:srgbClr val="84754E"/>
                </a:solidFill>
              </a:rPr>
              <a:t>Medicare Advantage Comparative</a:t>
            </a:r>
            <a:br>
              <a:rPr lang="en-US">
                <a:solidFill>
                  <a:srgbClr val="84754E"/>
                </a:solidFill>
              </a:rPr>
            </a:br>
            <a:r>
              <a:rPr lang="en-US" sz="3600">
                <a:solidFill>
                  <a:srgbClr val="84754E"/>
                </a:solidFill>
              </a:rPr>
              <a:t>Impact on Rural Healthcare – CAH</a:t>
            </a:r>
            <a:r>
              <a:rPr lang="en-US" sz="3600"/>
              <a:t>s</a:t>
            </a:r>
          </a:p>
        </p:txBody>
      </p:sp>
      <p:sp>
        <p:nvSpPr>
          <p:cNvPr id="3" name="Content Placeholder 2">
            <a:extLst>
              <a:ext uri="{FF2B5EF4-FFF2-40B4-BE49-F238E27FC236}">
                <a16:creationId xmlns:a16="http://schemas.microsoft.com/office/drawing/2014/main" id="{46FD4D2A-DA34-75CD-1EF3-82437D260C34}"/>
              </a:ext>
            </a:extLst>
          </p:cNvPr>
          <p:cNvSpPr txBox="1">
            <a:spLocks/>
          </p:cNvSpPr>
          <p:nvPr/>
        </p:nvSpPr>
        <p:spPr>
          <a:xfrm>
            <a:off x="838200" y="1643743"/>
            <a:ext cx="10515600" cy="4849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a:solidFill>
                <a:schemeClr val="tx1"/>
              </a:solidFill>
              <a:latin typeface="PalatinoLinotype-Roman"/>
            </a:endParaRPr>
          </a:p>
          <a:p>
            <a:pPr lvl="1"/>
            <a:endParaRPr lang="en-US" sz="2000">
              <a:solidFill>
                <a:schemeClr val="tx1"/>
              </a:solidFill>
              <a:latin typeface="PalatinoLinotype-Roman"/>
            </a:endParaRPr>
          </a:p>
          <a:p>
            <a:endParaRPr lang="en-US" sz="2000" b="0" i="0" u="none" strike="noStrike" baseline="0">
              <a:solidFill>
                <a:schemeClr val="tx1"/>
              </a:solidFill>
              <a:latin typeface="PalatinoLinotype-Roman"/>
            </a:endParaRPr>
          </a:p>
          <a:p>
            <a:endParaRPr lang="en-US" sz="1800" b="0" i="0" u="none" strike="noStrike" baseline="0">
              <a:solidFill>
                <a:schemeClr val="tx1"/>
              </a:solidFill>
              <a:latin typeface="PalatinoLinotype-Roman"/>
            </a:endParaRPr>
          </a:p>
        </p:txBody>
      </p:sp>
      <p:sp>
        <p:nvSpPr>
          <p:cNvPr id="7" name="TextBox 6">
            <a:extLst>
              <a:ext uri="{FF2B5EF4-FFF2-40B4-BE49-F238E27FC236}">
                <a16:creationId xmlns:a16="http://schemas.microsoft.com/office/drawing/2014/main" id="{57E7E38B-3ED9-A8A6-D3DE-800755ACCC03}"/>
              </a:ext>
            </a:extLst>
          </p:cNvPr>
          <p:cNvSpPr txBox="1"/>
          <p:nvPr/>
        </p:nvSpPr>
        <p:spPr>
          <a:xfrm>
            <a:off x="1042147" y="1997839"/>
            <a:ext cx="8100171" cy="646331"/>
          </a:xfrm>
          <a:prstGeom prst="rect">
            <a:avLst/>
          </a:prstGeom>
          <a:noFill/>
        </p:spPr>
        <p:txBody>
          <a:bodyPr wrap="square">
            <a:spAutoFit/>
          </a:bodyPr>
          <a:lstStyle/>
          <a:p>
            <a:pPr marL="285750" indent="-285750">
              <a:buFont typeface="Arial" panose="020B0604020202020204" pitchFamily="34" charset="0"/>
              <a:buChar char="•"/>
              <a:defRPr/>
            </a:pPr>
            <a:endParaRPr kumimoji="0" lang="en-US" b="0" i="0" u="none" strike="noStrike" kern="1200" cap="none" spc="0" normalizeH="0" baseline="0" noProof="0">
              <a:ln>
                <a:noFill/>
              </a:ln>
              <a:solidFill>
                <a:prstClr val="black"/>
              </a:solidFill>
              <a:effectLst/>
              <a:uLnTx/>
              <a:uFillTx/>
              <a:latin typeface="PalatinoLinotype-Roman"/>
              <a:ea typeface="+mn-ea"/>
              <a:cs typeface="+mn-cs"/>
            </a:endParaRPr>
          </a:p>
          <a:p>
            <a:pPr>
              <a:defRPr/>
            </a:pPr>
            <a:endParaRPr kumimoji="0" lang="en-US" sz="1800" b="0" i="0" u="none" strike="noStrike" kern="1200" cap="none" spc="0" normalizeH="0" baseline="0" noProof="0">
              <a:ln>
                <a:noFill/>
              </a:ln>
              <a:solidFill>
                <a:prstClr val="black"/>
              </a:solidFill>
              <a:effectLst/>
              <a:uLnTx/>
              <a:uFillTx/>
              <a:latin typeface="PalatinoLinotype-Roman"/>
              <a:ea typeface="+mn-ea"/>
              <a:cs typeface="+mn-cs"/>
            </a:endParaRPr>
          </a:p>
        </p:txBody>
      </p:sp>
      <p:pic>
        <p:nvPicPr>
          <p:cNvPr id="5" name="Picture 4">
            <a:extLst>
              <a:ext uri="{FF2B5EF4-FFF2-40B4-BE49-F238E27FC236}">
                <a16:creationId xmlns:a16="http://schemas.microsoft.com/office/drawing/2014/main" id="{113D48CF-7243-CA5E-E070-3858BC3382AF}"/>
              </a:ext>
            </a:extLst>
          </p:cNvPr>
          <p:cNvPicPr>
            <a:picLocks noChangeAspect="1"/>
          </p:cNvPicPr>
          <p:nvPr/>
        </p:nvPicPr>
        <p:blipFill>
          <a:blip r:embed="rId5"/>
          <a:stretch>
            <a:fillRect/>
          </a:stretch>
        </p:blipFill>
        <p:spPr>
          <a:xfrm>
            <a:off x="940904" y="1709497"/>
            <a:ext cx="10621618" cy="4783378"/>
          </a:xfrm>
          <a:prstGeom prst="rect">
            <a:avLst/>
          </a:prstGeom>
        </p:spPr>
      </p:pic>
    </p:spTree>
    <p:extLst>
      <p:ext uri="{BB962C8B-B14F-4D97-AF65-F5344CB8AC3E}">
        <p14:creationId xmlns:p14="http://schemas.microsoft.com/office/powerpoint/2010/main" val="23409258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2DDF2AF-9277-FBB7-9BF4-B8A04AF8A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00424-EF1B-FB65-7B8B-87A740A60EAF}"/>
              </a:ext>
            </a:extLst>
          </p:cNvPr>
          <p:cNvSpPr>
            <a:spLocks noGrp="1"/>
          </p:cNvSpPr>
          <p:nvPr>
            <p:ph type="title"/>
          </p:nvPr>
        </p:nvSpPr>
        <p:spPr>
          <a:xfrm>
            <a:off x="838200" y="365125"/>
            <a:ext cx="10515600" cy="1147989"/>
          </a:xfrm>
        </p:spPr>
        <p:txBody>
          <a:bodyPr>
            <a:normAutofit fontScale="90000"/>
          </a:bodyPr>
          <a:lstStyle/>
          <a:p>
            <a:pPr algn="ctr"/>
            <a:r>
              <a:rPr lang="en-US">
                <a:solidFill>
                  <a:srgbClr val="84754E"/>
                </a:solidFill>
              </a:rPr>
              <a:t>Medicare (Dis)-Advantage Comparative</a:t>
            </a:r>
            <a:br>
              <a:rPr lang="en-US">
                <a:solidFill>
                  <a:srgbClr val="84754E"/>
                </a:solidFill>
              </a:rPr>
            </a:br>
            <a:r>
              <a:rPr lang="en-US" sz="3600">
                <a:solidFill>
                  <a:srgbClr val="84754E"/>
                </a:solidFill>
              </a:rPr>
              <a:t>Impact on Rural Healthcare – CAH</a:t>
            </a:r>
            <a:br>
              <a:rPr lang="en-US" sz="3600">
                <a:solidFill>
                  <a:srgbClr val="84754E"/>
                </a:solidFill>
              </a:rPr>
            </a:br>
            <a:r>
              <a:rPr lang="en-US"/>
              <a:t>s</a:t>
            </a:r>
          </a:p>
        </p:txBody>
      </p:sp>
      <p:sp>
        <p:nvSpPr>
          <p:cNvPr id="3" name="Content Placeholder 2">
            <a:extLst>
              <a:ext uri="{FF2B5EF4-FFF2-40B4-BE49-F238E27FC236}">
                <a16:creationId xmlns:a16="http://schemas.microsoft.com/office/drawing/2014/main" id="{B690D922-C99A-CA58-76AE-C13045766412}"/>
              </a:ext>
            </a:extLst>
          </p:cNvPr>
          <p:cNvSpPr txBox="1">
            <a:spLocks/>
          </p:cNvSpPr>
          <p:nvPr/>
        </p:nvSpPr>
        <p:spPr>
          <a:xfrm>
            <a:off x="977348" y="6135756"/>
            <a:ext cx="10515600" cy="620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a:solidFill>
                  <a:schemeClr val="tx1"/>
                </a:solidFill>
                <a:latin typeface="PalatinoLinotype-Roman"/>
              </a:rPr>
              <a:t>Overall, CAH hospitals reviewed to this point, we know that a large amount of short-fall is denied claims.</a:t>
            </a:r>
          </a:p>
          <a:p>
            <a:pPr lvl="1"/>
            <a:endParaRPr lang="en-US" sz="2000">
              <a:solidFill>
                <a:schemeClr val="tx1"/>
              </a:solidFill>
              <a:latin typeface="PalatinoLinotype-Roman"/>
            </a:endParaRPr>
          </a:p>
          <a:p>
            <a:endParaRPr lang="en-US" sz="2000" b="0" i="0" u="none" strike="noStrike" baseline="0">
              <a:solidFill>
                <a:schemeClr val="tx1"/>
              </a:solidFill>
              <a:latin typeface="PalatinoLinotype-Roman"/>
            </a:endParaRPr>
          </a:p>
          <a:p>
            <a:endParaRPr lang="en-US" sz="1800" b="0" i="0" u="none" strike="noStrike" baseline="0">
              <a:solidFill>
                <a:schemeClr val="tx1"/>
              </a:solidFill>
              <a:latin typeface="PalatinoLinotype-Roman"/>
            </a:endParaRPr>
          </a:p>
        </p:txBody>
      </p:sp>
      <p:sp>
        <p:nvSpPr>
          <p:cNvPr id="7" name="TextBox 6">
            <a:extLst>
              <a:ext uri="{FF2B5EF4-FFF2-40B4-BE49-F238E27FC236}">
                <a16:creationId xmlns:a16="http://schemas.microsoft.com/office/drawing/2014/main" id="{51D0A42E-7F86-73A5-6EAF-F81B2859C182}"/>
              </a:ext>
            </a:extLst>
          </p:cNvPr>
          <p:cNvSpPr txBox="1"/>
          <p:nvPr/>
        </p:nvSpPr>
        <p:spPr>
          <a:xfrm>
            <a:off x="1042147" y="1997839"/>
            <a:ext cx="8100171" cy="646331"/>
          </a:xfrm>
          <a:prstGeom prst="rect">
            <a:avLst/>
          </a:prstGeom>
          <a:noFill/>
        </p:spPr>
        <p:txBody>
          <a:bodyPr wrap="square">
            <a:spAutoFit/>
          </a:bodyPr>
          <a:lstStyle/>
          <a:p>
            <a:pPr marL="285750" indent="-285750">
              <a:buFont typeface="Arial" panose="020B0604020202020204" pitchFamily="34" charset="0"/>
              <a:buChar char="•"/>
              <a:defRPr/>
            </a:pPr>
            <a:endParaRPr kumimoji="0" lang="en-US" b="0" i="0" u="none" strike="noStrike" kern="1200" cap="none" spc="0" normalizeH="0" baseline="0" noProof="0">
              <a:ln>
                <a:noFill/>
              </a:ln>
              <a:solidFill>
                <a:prstClr val="black"/>
              </a:solidFill>
              <a:effectLst/>
              <a:uLnTx/>
              <a:uFillTx/>
              <a:latin typeface="PalatinoLinotype-Roman"/>
              <a:ea typeface="+mn-ea"/>
              <a:cs typeface="+mn-cs"/>
            </a:endParaRPr>
          </a:p>
          <a:p>
            <a:pPr>
              <a:defRPr/>
            </a:pPr>
            <a:endParaRPr kumimoji="0" lang="en-US" sz="1800" b="0" i="0" u="none" strike="noStrike" kern="1200" cap="none" spc="0" normalizeH="0" baseline="0" noProof="0">
              <a:ln>
                <a:noFill/>
              </a:ln>
              <a:solidFill>
                <a:prstClr val="black"/>
              </a:solidFill>
              <a:effectLst/>
              <a:uLnTx/>
              <a:uFillTx/>
              <a:latin typeface="PalatinoLinotype-Roman"/>
              <a:ea typeface="+mn-ea"/>
              <a:cs typeface="+mn-cs"/>
            </a:endParaRPr>
          </a:p>
        </p:txBody>
      </p:sp>
      <p:pic>
        <p:nvPicPr>
          <p:cNvPr id="5" name="Picture 4">
            <a:extLst>
              <a:ext uri="{FF2B5EF4-FFF2-40B4-BE49-F238E27FC236}">
                <a16:creationId xmlns:a16="http://schemas.microsoft.com/office/drawing/2014/main" id="{F22EDA18-C82F-866A-80C9-A13A633FC32E}"/>
              </a:ext>
            </a:extLst>
          </p:cNvPr>
          <p:cNvPicPr>
            <a:picLocks noChangeAspect="1"/>
          </p:cNvPicPr>
          <p:nvPr/>
        </p:nvPicPr>
        <p:blipFill>
          <a:blip r:embed="rId5"/>
          <a:stretch>
            <a:fillRect/>
          </a:stretch>
        </p:blipFill>
        <p:spPr>
          <a:xfrm>
            <a:off x="838200" y="1276937"/>
            <a:ext cx="10515600" cy="4567271"/>
          </a:xfrm>
          <a:prstGeom prst="rect">
            <a:avLst/>
          </a:prstGeom>
        </p:spPr>
      </p:pic>
    </p:spTree>
    <p:extLst>
      <p:ext uri="{BB962C8B-B14F-4D97-AF65-F5344CB8AC3E}">
        <p14:creationId xmlns:p14="http://schemas.microsoft.com/office/powerpoint/2010/main" val="385137125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0218E20-1D4A-6DD2-C6CE-35EE98B01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03786-F429-E13A-984F-503108060D5C}"/>
              </a:ext>
            </a:extLst>
          </p:cNvPr>
          <p:cNvSpPr>
            <a:spLocks noGrp="1"/>
          </p:cNvSpPr>
          <p:nvPr>
            <p:ph type="title"/>
          </p:nvPr>
        </p:nvSpPr>
        <p:spPr>
          <a:xfrm>
            <a:off x="838200" y="365125"/>
            <a:ext cx="10515600" cy="1147989"/>
          </a:xfrm>
        </p:spPr>
        <p:txBody>
          <a:bodyPr>
            <a:normAutofit fontScale="90000"/>
          </a:bodyPr>
          <a:lstStyle/>
          <a:p>
            <a:pPr algn="ctr"/>
            <a:r>
              <a:rPr lang="en-US">
                <a:solidFill>
                  <a:srgbClr val="84754E"/>
                </a:solidFill>
              </a:rPr>
              <a:t>Medicare (Dis)-Advantage Comparative</a:t>
            </a:r>
            <a:br>
              <a:rPr lang="en-US">
                <a:solidFill>
                  <a:srgbClr val="84754E"/>
                </a:solidFill>
              </a:rPr>
            </a:br>
            <a:r>
              <a:rPr lang="en-US" sz="3600">
                <a:solidFill>
                  <a:srgbClr val="84754E"/>
                </a:solidFill>
              </a:rPr>
              <a:t>Impact on Rural Healthcare – CAH</a:t>
            </a:r>
            <a:endParaRPr lang="en-US" sz="3600"/>
          </a:p>
        </p:txBody>
      </p:sp>
      <p:sp>
        <p:nvSpPr>
          <p:cNvPr id="3" name="Content Placeholder 2">
            <a:extLst>
              <a:ext uri="{FF2B5EF4-FFF2-40B4-BE49-F238E27FC236}">
                <a16:creationId xmlns:a16="http://schemas.microsoft.com/office/drawing/2014/main" id="{14DAF22B-3870-8C5E-FD05-5B1D53F02DBD}"/>
              </a:ext>
            </a:extLst>
          </p:cNvPr>
          <p:cNvSpPr txBox="1">
            <a:spLocks/>
          </p:cNvSpPr>
          <p:nvPr/>
        </p:nvSpPr>
        <p:spPr>
          <a:xfrm>
            <a:off x="838200" y="1643743"/>
            <a:ext cx="10515600" cy="4849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a:solidFill>
                <a:schemeClr val="tx1"/>
              </a:solidFill>
              <a:latin typeface="PalatinoLinotype-Roman"/>
            </a:endParaRPr>
          </a:p>
          <a:p>
            <a:pPr lvl="1"/>
            <a:endParaRPr lang="en-US" sz="2000">
              <a:solidFill>
                <a:schemeClr val="tx1"/>
              </a:solidFill>
              <a:latin typeface="PalatinoLinotype-Roman"/>
            </a:endParaRPr>
          </a:p>
          <a:p>
            <a:endParaRPr lang="en-US" sz="2000" b="0" i="0" u="none" strike="noStrike" baseline="0">
              <a:solidFill>
                <a:schemeClr val="tx1"/>
              </a:solidFill>
              <a:latin typeface="PalatinoLinotype-Roman"/>
            </a:endParaRPr>
          </a:p>
          <a:p>
            <a:endParaRPr lang="en-US" sz="1800" b="0" i="0" u="none" strike="noStrike" baseline="0">
              <a:solidFill>
                <a:schemeClr val="tx1"/>
              </a:solidFill>
              <a:latin typeface="PalatinoLinotype-Roman"/>
            </a:endParaRPr>
          </a:p>
        </p:txBody>
      </p:sp>
      <p:sp>
        <p:nvSpPr>
          <p:cNvPr id="7" name="TextBox 6">
            <a:extLst>
              <a:ext uri="{FF2B5EF4-FFF2-40B4-BE49-F238E27FC236}">
                <a16:creationId xmlns:a16="http://schemas.microsoft.com/office/drawing/2014/main" id="{28205654-FE5E-8AA7-0C49-310D79E3C306}"/>
              </a:ext>
            </a:extLst>
          </p:cNvPr>
          <p:cNvSpPr txBox="1"/>
          <p:nvPr/>
        </p:nvSpPr>
        <p:spPr>
          <a:xfrm>
            <a:off x="1042147" y="1997839"/>
            <a:ext cx="8100171" cy="646331"/>
          </a:xfrm>
          <a:prstGeom prst="rect">
            <a:avLst/>
          </a:prstGeom>
          <a:noFill/>
        </p:spPr>
        <p:txBody>
          <a:bodyPr wrap="square">
            <a:spAutoFit/>
          </a:bodyPr>
          <a:lstStyle/>
          <a:p>
            <a:pPr marL="285750" indent="-285750">
              <a:buFont typeface="Arial" panose="020B0604020202020204" pitchFamily="34" charset="0"/>
              <a:buChar char="•"/>
              <a:defRPr/>
            </a:pPr>
            <a:endParaRPr kumimoji="0" lang="en-US" b="0" i="0" u="none" strike="noStrike" kern="1200" cap="none" spc="0" normalizeH="0" baseline="0" noProof="0">
              <a:ln>
                <a:noFill/>
              </a:ln>
              <a:solidFill>
                <a:prstClr val="black"/>
              </a:solidFill>
              <a:effectLst/>
              <a:uLnTx/>
              <a:uFillTx/>
              <a:latin typeface="PalatinoLinotype-Roman"/>
              <a:ea typeface="+mn-ea"/>
              <a:cs typeface="+mn-cs"/>
            </a:endParaRPr>
          </a:p>
          <a:p>
            <a:pPr>
              <a:defRPr/>
            </a:pPr>
            <a:endParaRPr kumimoji="0" lang="en-US" sz="1800" b="0" i="0" u="none" strike="noStrike" kern="1200" cap="none" spc="0" normalizeH="0" baseline="0" noProof="0">
              <a:ln>
                <a:noFill/>
              </a:ln>
              <a:solidFill>
                <a:prstClr val="black"/>
              </a:solidFill>
              <a:effectLst/>
              <a:uLnTx/>
              <a:uFillTx/>
              <a:latin typeface="PalatinoLinotype-Roman"/>
              <a:ea typeface="+mn-ea"/>
              <a:cs typeface="+mn-cs"/>
            </a:endParaRPr>
          </a:p>
        </p:txBody>
      </p:sp>
      <p:pic>
        <p:nvPicPr>
          <p:cNvPr id="5" name="Picture 4">
            <a:extLst>
              <a:ext uri="{FF2B5EF4-FFF2-40B4-BE49-F238E27FC236}">
                <a16:creationId xmlns:a16="http://schemas.microsoft.com/office/drawing/2014/main" id="{BEC67515-0E55-A17A-A262-62A0E49E4BA3}"/>
              </a:ext>
            </a:extLst>
          </p:cNvPr>
          <p:cNvPicPr>
            <a:picLocks noChangeAspect="1"/>
          </p:cNvPicPr>
          <p:nvPr/>
        </p:nvPicPr>
        <p:blipFill>
          <a:blip r:embed="rId5"/>
          <a:stretch>
            <a:fillRect/>
          </a:stretch>
        </p:blipFill>
        <p:spPr>
          <a:xfrm>
            <a:off x="934279" y="1680918"/>
            <a:ext cx="10515600" cy="4849132"/>
          </a:xfrm>
          <a:prstGeom prst="rect">
            <a:avLst/>
          </a:prstGeom>
        </p:spPr>
      </p:pic>
    </p:spTree>
    <p:extLst>
      <p:ext uri="{BB962C8B-B14F-4D97-AF65-F5344CB8AC3E}">
        <p14:creationId xmlns:p14="http://schemas.microsoft.com/office/powerpoint/2010/main" val="71658457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0BF6125A-09E5-3C02-5B16-5A4A126C9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4A1A2-34D8-C06D-574D-BA85C484157C}"/>
              </a:ext>
            </a:extLst>
          </p:cNvPr>
          <p:cNvSpPr>
            <a:spLocks noGrp="1"/>
          </p:cNvSpPr>
          <p:nvPr>
            <p:ph type="title"/>
          </p:nvPr>
        </p:nvSpPr>
        <p:spPr>
          <a:xfrm>
            <a:off x="838200" y="283238"/>
            <a:ext cx="10515600" cy="1325563"/>
          </a:xfrm>
        </p:spPr>
        <p:txBody>
          <a:bodyPr/>
          <a:lstStyle/>
          <a:p>
            <a:pPr algn="ctr"/>
            <a:r>
              <a:rPr lang="en-US" dirty="0">
                <a:solidFill>
                  <a:srgbClr val="84754E"/>
                </a:solidFill>
              </a:rPr>
              <a:t>How does Medicare Advantage (MA) impact reimbursement in a CAH?</a:t>
            </a:r>
            <a:endParaRPr lang="en-US" dirty="0"/>
          </a:p>
        </p:txBody>
      </p:sp>
      <p:sp>
        <p:nvSpPr>
          <p:cNvPr id="3" name="Content Placeholder 2">
            <a:extLst>
              <a:ext uri="{FF2B5EF4-FFF2-40B4-BE49-F238E27FC236}">
                <a16:creationId xmlns:a16="http://schemas.microsoft.com/office/drawing/2014/main" id="{7DFB93AC-F745-4F3E-09BC-BC6B32A3F0E4}"/>
              </a:ext>
            </a:extLst>
          </p:cNvPr>
          <p:cNvSpPr txBox="1">
            <a:spLocks/>
          </p:cNvSpPr>
          <p:nvPr/>
        </p:nvSpPr>
        <p:spPr>
          <a:xfrm>
            <a:off x="838200" y="1608800"/>
            <a:ext cx="10515600" cy="5084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PalatinoLinotype-Roman"/>
              </a:rPr>
              <a:t> Inpatient Acute Care Reimbursement</a:t>
            </a:r>
          </a:p>
          <a:p>
            <a:endParaRPr lang="en-US" sz="1200" dirty="0">
              <a:solidFill>
                <a:schemeClr val="tx1"/>
              </a:solidFill>
              <a:latin typeface="PalatinoLinotype-Roman"/>
            </a:endParaRPr>
          </a:p>
          <a:p>
            <a:r>
              <a:rPr lang="en-US" sz="1800" dirty="0">
                <a:solidFill>
                  <a:schemeClr val="tx1"/>
                </a:solidFill>
                <a:latin typeface="PalatinoLinotype-Roman"/>
              </a:rPr>
              <a:t>Undercounting Medicare Cost – Medicare cost report methodology considers MA patient days as “commercial days” rather than Medicare days.  This practice undercounts the overall Medicare cost and diminishes the value of cost-based reimbursement for traditional Medicare beneficiaries. (Center for Medicare Advocacy)</a:t>
            </a:r>
          </a:p>
          <a:p>
            <a:endParaRPr lang="en-US" sz="1100" dirty="0">
              <a:solidFill>
                <a:schemeClr val="tx1"/>
              </a:solidFill>
              <a:latin typeface="PalatinoLinotype-Roman"/>
            </a:endParaRPr>
          </a:p>
          <a:p>
            <a:r>
              <a:rPr lang="en-US" sz="2400" dirty="0">
                <a:solidFill>
                  <a:schemeClr val="tx1"/>
                </a:solidFill>
                <a:latin typeface="PalatinoLinotype-Roman"/>
              </a:rPr>
              <a:t>Medicare Adv plans typically require pre-authorization approval prior to covering certain services, particularly IP service areas.</a:t>
            </a:r>
          </a:p>
          <a:p>
            <a:endParaRPr lang="en-US" sz="1100" dirty="0">
              <a:solidFill>
                <a:schemeClr val="tx1"/>
              </a:solidFill>
              <a:latin typeface="PalatinoLinotype-Roman"/>
            </a:endParaRPr>
          </a:p>
          <a:p>
            <a:r>
              <a:rPr lang="en-US" sz="2400" dirty="0">
                <a:solidFill>
                  <a:schemeClr val="tx1"/>
                </a:solidFill>
                <a:latin typeface="PalatinoLinotype-Roman"/>
              </a:rPr>
              <a:t> Impact on Cost / Charge Ratio</a:t>
            </a:r>
          </a:p>
          <a:p>
            <a:endParaRPr lang="en-US" sz="1200" dirty="0">
              <a:solidFill>
                <a:schemeClr val="tx1"/>
              </a:solidFill>
              <a:latin typeface="PalatinoLinotype-Roman"/>
            </a:endParaRPr>
          </a:p>
          <a:p>
            <a:r>
              <a:rPr lang="en-US" sz="2400" dirty="0">
                <a:solidFill>
                  <a:schemeClr val="tx1"/>
                </a:solidFill>
                <a:latin typeface="PalatinoLinotype-Roman"/>
              </a:rPr>
              <a:t>Prior (Pre-)Authorizations lead to longer lengths of stay (more Adv days)</a:t>
            </a:r>
          </a:p>
          <a:p>
            <a:pPr marL="0" indent="0">
              <a:buNone/>
            </a:pPr>
            <a:endParaRPr lang="en-US" sz="1100" dirty="0">
              <a:solidFill>
                <a:schemeClr val="tx1"/>
              </a:solidFill>
              <a:latin typeface="PalatinoLinotype-Roman"/>
            </a:endParaRPr>
          </a:p>
          <a:p>
            <a:r>
              <a:rPr lang="en-US" sz="2400" dirty="0">
                <a:solidFill>
                  <a:schemeClr val="tx1"/>
                </a:solidFill>
                <a:latin typeface="PalatinoLinotype-Roman"/>
              </a:rPr>
              <a:t>Impact to the State Supplemental Funding</a:t>
            </a:r>
          </a:p>
          <a:p>
            <a:endParaRPr lang="en-US" sz="2400" dirty="0">
              <a:solidFill>
                <a:schemeClr val="tx1"/>
              </a:solidFill>
              <a:latin typeface="PalatinoLinotype-Roman"/>
            </a:endParaRPr>
          </a:p>
          <a:p>
            <a:endParaRPr lang="en-US" sz="2400" dirty="0">
              <a:solidFill>
                <a:schemeClr val="tx1"/>
              </a:solidFill>
              <a:latin typeface="PalatinoLinotype-Roman"/>
            </a:endParaRPr>
          </a:p>
          <a:p>
            <a:endParaRPr lang="en-US" sz="2400" dirty="0">
              <a:solidFill>
                <a:schemeClr val="tx1"/>
              </a:solidFill>
              <a:latin typeface="PalatinoLinotype-Roman"/>
            </a:endParaRP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1800" dirty="0">
              <a:solidFill>
                <a:schemeClr val="tx1"/>
              </a:solidFill>
              <a:latin typeface="PalatinoLinotype-Roman"/>
            </a:endParaRPr>
          </a:p>
          <a:p>
            <a:pPr lvl="1"/>
            <a:endParaRPr lang="en-US" sz="1800" dirty="0">
              <a:solidFill>
                <a:schemeClr val="tx1"/>
              </a:solidFill>
              <a:latin typeface="PalatinoLinotype-Roman"/>
            </a:endParaRPr>
          </a:p>
        </p:txBody>
      </p:sp>
    </p:spTree>
    <p:extLst>
      <p:ext uri="{BB962C8B-B14F-4D97-AF65-F5344CB8AC3E}">
        <p14:creationId xmlns:p14="http://schemas.microsoft.com/office/powerpoint/2010/main" val="18041090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3290E1D-8060-7D02-5C5F-FF37DC2C0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DA74F-ADF0-A4F3-0625-FC5CC6F1D390}"/>
              </a:ext>
            </a:extLst>
          </p:cNvPr>
          <p:cNvSpPr>
            <a:spLocks noGrp="1"/>
          </p:cNvSpPr>
          <p:nvPr>
            <p:ph type="title"/>
          </p:nvPr>
        </p:nvSpPr>
        <p:spPr/>
        <p:txBody>
          <a:bodyPr/>
          <a:lstStyle/>
          <a:p>
            <a:pPr algn="ctr"/>
            <a:r>
              <a:rPr lang="en-US" dirty="0">
                <a:solidFill>
                  <a:srgbClr val="84754E"/>
                </a:solidFill>
              </a:rPr>
              <a:t>DSH &amp; UC Overview</a:t>
            </a:r>
          </a:p>
        </p:txBody>
      </p:sp>
      <p:sp>
        <p:nvSpPr>
          <p:cNvPr id="5" name="Content Placeholder 2">
            <a:extLst>
              <a:ext uri="{FF2B5EF4-FFF2-40B4-BE49-F238E27FC236}">
                <a16:creationId xmlns:a16="http://schemas.microsoft.com/office/drawing/2014/main" id="{3DD1362A-64C9-3385-CD96-71A7ACBB9631}"/>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Disproportionate Share Hospital (DSH):</a:t>
            </a:r>
          </a:p>
          <a:p>
            <a:pPr lvl="1">
              <a:spcBef>
                <a:spcPts val="1000"/>
              </a:spcBef>
            </a:pPr>
            <a:r>
              <a:rPr lang="en-US" dirty="0">
                <a:solidFill>
                  <a:prstClr val="black"/>
                </a:solidFill>
                <a:latin typeface="PalatinoLinotype-Roman"/>
              </a:rPr>
              <a:t>Federal program to help hospitals that serve a large number of Medicaid and uninsured patients</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Uncompensated Care (UC):</a:t>
            </a:r>
          </a:p>
          <a:p>
            <a:pPr lvl="1">
              <a:spcBef>
                <a:spcPts val="1000"/>
              </a:spcBef>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Part of Texas Medi</a:t>
            </a:r>
            <a:r>
              <a:rPr lang="en-US" dirty="0">
                <a:solidFill>
                  <a:prstClr val="black"/>
                </a:solidFill>
                <a:latin typeface="PalatinoLinotype-Roman"/>
              </a:rPr>
              <a:t>caid 1115 Waiver program</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lvl="1">
              <a:spcBef>
                <a:spcPts val="1000"/>
              </a:spcBef>
            </a:pPr>
            <a:r>
              <a:rPr lang="en-US" dirty="0">
                <a:solidFill>
                  <a:prstClr val="black"/>
                </a:solidFill>
                <a:latin typeface="PalatinoLinotype-Roman"/>
              </a:rPr>
              <a:t>Provides supplemental payments for uncompensated costs of care</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233168973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B39C5EA-52B9-E558-23E4-DF15D8334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0EF18-1201-F829-0042-74FE43E16BB4}"/>
              </a:ext>
            </a:extLst>
          </p:cNvPr>
          <p:cNvSpPr>
            <a:spLocks noGrp="1"/>
          </p:cNvSpPr>
          <p:nvPr>
            <p:ph type="title"/>
          </p:nvPr>
        </p:nvSpPr>
        <p:spPr/>
        <p:txBody>
          <a:bodyPr/>
          <a:lstStyle/>
          <a:p>
            <a:pPr algn="ctr"/>
            <a:r>
              <a:rPr lang="en-US" dirty="0">
                <a:solidFill>
                  <a:srgbClr val="84754E"/>
                </a:solidFill>
              </a:rPr>
              <a:t>How does Medicare Advantage (MA) impact reimbursement in a CAH?</a:t>
            </a:r>
            <a:endParaRPr lang="en-US" dirty="0"/>
          </a:p>
        </p:txBody>
      </p:sp>
      <p:sp>
        <p:nvSpPr>
          <p:cNvPr id="3" name="Content Placeholder 2">
            <a:extLst>
              <a:ext uri="{FF2B5EF4-FFF2-40B4-BE49-F238E27FC236}">
                <a16:creationId xmlns:a16="http://schemas.microsoft.com/office/drawing/2014/main" id="{ECB07CE1-9156-2DAA-46CA-777F1C18AC6E}"/>
              </a:ext>
            </a:extLst>
          </p:cNvPr>
          <p:cNvSpPr txBox="1">
            <a:spLocks/>
          </p:cNvSpPr>
          <p:nvPr/>
        </p:nvSpPr>
        <p:spPr>
          <a:xfrm>
            <a:off x="838200" y="1932155"/>
            <a:ext cx="10515600" cy="4560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PalatinoLinotype-Roman"/>
              </a:rPr>
              <a:t> Swing Bed reporting and Reimbursement</a:t>
            </a:r>
          </a:p>
          <a:p>
            <a:r>
              <a:rPr lang="en-US" sz="1800" dirty="0">
                <a:solidFill>
                  <a:schemeClr val="tx1"/>
                </a:solidFill>
                <a:latin typeface="PalatinoLinotype-Roman"/>
              </a:rPr>
              <a:t>The Cost Report methodology considers MA patient days as ‘Commercial days: rather than Medicare days…., </a:t>
            </a:r>
            <a:r>
              <a:rPr lang="en-US" sz="1800" i="1" dirty="0">
                <a:solidFill>
                  <a:schemeClr val="tx1"/>
                </a:solidFill>
                <a:latin typeface="PalatinoLinotype-Roman"/>
              </a:rPr>
              <a:t>except in the area of swing-bed (emphasis added).</a:t>
            </a:r>
            <a:r>
              <a:rPr lang="en-US" sz="1800" dirty="0">
                <a:solidFill>
                  <a:schemeClr val="tx1"/>
                </a:solidFill>
                <a:latin typeface="PalatinoLinotype-Roman"/>
              </a:rPr>
              <a:t>   </a:t>
            </a:r>
          </a:p>
          <a:p>
            <a:pPr lvl="1"/>
            <a:endParaRPr lang="en-US" sz="1800" dirty="0">
              <a:solidFill>
                <a:schemeClr val="tx1"/>
              </a:solidFill>
              <a:latin typeface="PalatinoLinotype-Roman"/>
            </a:endParaRPr>
          </a:p>
          <a:p>
            <a:pPr lvl="1"/>
            <a:r>
              <a:rPr lang="en-US" sz="1800" dirty="0">
                <a:solidFill>
                  <a:schemeClr val="tx1"/>
                </a:solidFill>
                <a:latin typeface="PalatinoLinotype-Roman"/>
              </a:rPr>
              <a:t>Division of the days between Medicare and non-Medicare days for swing-bed services</a:t>
            </a:r>
          </a:p>
          <a:p>
            <a:pPr lvl="1"/>
            <a:endParaRPr lang="en-US" sz="1800" dirty="0">
              <a:solidFill>
                <a:schemeClr val="tx1"/>
              </a:solidFill>
              <a:latin typeface="PalatinoLinotype-Roman"/>
            </a:endParaRPr>
          </a:p>
          <a:p>
            <a:pPr lvl="1"/>
            <a:r>
              <a:rPr lang="en-US" sz="1800" dirty="0">
                <a:solidFill>
                  <a:schemeClr val="tx1"/>
                </a:solidFill>
                <a:latin typeface="PalatinoLinotype-Roman"/>
              </a:rPr>
              <a:t>The cost report instructions stipulate that all ‘covered’ (paid) Medicare days – Trad. and MA. – be included into the cost per diem calculation.</a:t>
            </a:r>
          </a:p>
          <a:p>
            <a:pPr lvl="1"/>
            <a:endParaRPr lang="en-US" sz="1800" dirty="0">
              <a:solidFill>
                <a:schemeClr val="tx1"/>
              </a:solidFill>
              <a:latin typeface="PalatinoLinotype-Roman"/>
            </a:endParaRPr>
          </a:p>
          <a:p>
            <a:pPr lvl="1"/>
            <a:r>
              <a:rPr lang="en-US" sz="1800" dirty="0">
                <a:solidFill>
                  <a:schemeClr val="tx1"/>
                </a:solidFill>
                <a:latin typeface="PalatinoLinotype-Roman"/>
              </a:rPr>
              <a:t>The cost report allows for exclude non-Medicare days into the certified (SNF) swing-bed days.  We are allowed to exclude non-Medicare (Medicaid, self-pay, other) from the ‘bucket’ of total swing-beds.</a:t>
            </a:r>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1800" dirty="0">
              <a:solidFill>
                <a:schemeClr val="tx1"/>
              </a:solidFill>
              <a:latin typeface="PalatinoLinotype-Roman"/>
            </a:endParaRPr>
          </a:p>
          <a:p>
            <a:pPr lvl="1"/>
            <a:endParaRPr lang="en-US" sz="1800" dirty="0">
              <a:solidFill>
                <a:schemeClr val="tx1"/>
              </a:solidFill>
              <a:latin typeface="PalatinoLinotype-Roman"/>
            </a:endParaRPr>
          </a:p>
        </p:txBody>
      </p:sp>
    </p:spTree>
    <p:extLst>
      <p:ext uri="{BB962C8B-B14F-4D97-AF65-F5344CB8AC3E}">
        <p14:creationId xmlns:p14="http://schemas.microsoft.com/office/powerpoint/2010/main" val="181984125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0AA723B-FB20-DBE7-8DE4-1B7381200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94AA9-6CC7-77E4-6F49-EFB896625B53}"/>
              </a:ext>
            </a:extLst>
          </p:cNvPr>
          <p:cNvSpPr>
            <a:spLocks noGrp="1"/>
          </p:cNvSpPr>
          <p:nvPr>
            <p:ph type="title"/>
          </p:nvPr>
        </p:nvSpPr>
        <p:spPr/>
        <p:txBody>
          <a:bodyPr/>
          <a:lstStyle/>
          <a:p>
            <a:pPr algn="ctr"/>
            <a:r>
              <a:rPr lang="en-US" dirty="0">
                <a:solidFill>
                  <a:srgbClr val="84754E"/>
                </a:solidFill>
              </a:rPr>
              <a:t>How does Medicare Advantage impact reimbursement in a CAH?</a:t>
            </a:r>
            <a:endParaRPr lang="en-US" dirty="0"/>
          </a:p>
        </p:txBody>
      </p:sp>
      <p:sp>
        <p:nvSpPr>
          <p:cNvPr id="3" name="Content Placeholder 2">
            <a:extLst>
              <a:ext uri="{FF2B5EF4-FFF2-40B4-BE49-F238E27FC236}">
                <a16:creationId xmlns:a16="http://schemas.microsoft.com/office/drawing/2014/main" id="{0F05430F-9367-ED8B-48A6-01F76C0C7A09}"/>
              </a:ext>
            </a:extLst>
          </p:cNvPr>
          <p:cNvSpPr txBox="1">
            <a:spLocks/>
          </p:cNvSpPr>
          <p:nvPr/>
        </p:nvSpPr>
        <p:spPr>
          <a:xfrm>
            <a:off x="838200" y="1869743"/>
            <a:ext cx="10515600" cy="4623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PalatinoLinotype-Roman"/>
              </a:rPr>
              <a:t> Outpatient Procedure Reimbursement</a:t>
            </a:r>
          </a:p>
          <a:p>
            <a:pPr lvl="1"/>
            <a:r>
              <a:rPr lang="en-US" sz="2000" dirty="0">
                <a:solidFill>
                  <a:schemeClr val="tx1"/>
                </a:solidFill>
                <a:latin typeface="PalatinoLinotype-Roman"/>
              </a:rPr>
              <a:t>Impact to the Cost / Charge Ratio</a:t>
            </a:r>
          </a:p>
          <a:p>
            <a:pPr lvl="1"/>
            <a:endParaRPr lang="en-US" sz="2000" dirty="0">
              <a:solidFill>
                <a:schemeClr val="tx1"/>
              </a:solidFill>
              <a:latin typeface="PalatinoLinotype-Roman"/>
            </a:endParaRPr>
          </a:p>
          <a:p>
            <a:pPr lvl="1"/>
            <a:r>
              <a:rPr lang="en-US" sz="2000" dirty="0">
                <a:solidFill>
                  <a:schemeClr val="tx1"/>
                </a:solidFill>
                <a:latin typeface="PalatinoLinotype-Roman"/>
              </a:rPr>
              <a:t>Pre-Authorization Process and addressing denied or rejected or delayed pre-auth determinations</a:t>
            </a:r>
          </a:p>
          <a:p>
            <a:pPr lvl="1"/>
            <a:endParaRPr lang="en-US" sz="2000" dirty="0">
              <a:solidFill>
                <a:schemeClr val="tx1"/>
              </a:solidFill>
              <a:latin typeface="PalatinoLinotype-Roman"/>
            </a:endParaRPr>
          </a:p>
          <a:p>
            <a:pPr lvl="1"/>
            <a:r>
              <a:rPr lang="en-US" sz="2000" dirty="0">
                <a:solidFill>
                  <a:schemeClr val="tx1"/>
                </a:solidFill>
                <a:latin typeface="PalatinoLinotype-Roman"/>
              </a:rPr>
              <a:t>Cost Report handling to correct charge structure for denied and rejected claims</a:t>
            </a:r>
          </a:p>
          <a:p>
            <a:pPr lvl="1"/>
            <a:endParaRPr lang="en-US" sz="2000" dirty="0">
              <a:solidFill>
                <a:schemeClr val="tx1"/>
              </a:solidFill>
              <a:latin typeface="PalatinoLinotype-Roman"/>
            </a:endParaRPr>
          </a:p>
          <a:p>
            <a:pPr lvl="1"/>
            <a:r>
              <a:rPr lang="en-US" sz="2000" dirty="0">
                <a:solidFill>
                  <a:schemeClr val="tx1"/>
                </a:solidFill>
                <a:latin typeface="PalatinoLinotype-Roman"/>
              </a:rPr>
              <a:t>Certification review and provisions for clinic to ensure Medicare Adv contracts match traditional Medicare</a:t>
            </a:r>
          </a:p>
          <a:p>
            <a:pPr marL="457200" lvl="1" indent="0">
              <a:buNone/>
            </a:pPr>
            <a:r>
              <a:rPr lang="en-US" sz="2000" dirty="0">
                <a:solidFill>
                  <a:schemeClr val="tx1"/>
                </a:solidFill>
                <a:latin typeface="PalatinoLinotype-Roman"/>
              </a:rPr>
              <a:t> </a:t>
            </a:r>
          </a:p>
          <a:p>
            <a:pPr lvl="1"/>
            <a:r>
              <a:rPr lang="en-US" sz="2000" dirty="0">
                <a:solidFill>
                  <a:schemeClr val="tx1"/>
                </a:solidFill>
                <a:latin typeface="PalatinoLinotype-Roman"/>
              </a:rPr>
              <a:t>Clinic Provisions and services – negotiated rates and concentration on payment rates for consistency or close to the amount paid by traditional Medicare claims (Fee schedule vs Cost)</a:t>
            </a:r>
          </a:p>
          <a:p>
            <a:pPr lvl="1"/>
            <a:endParaRPr lang="en-US" sz="2000" dirty="0">
              <a:solidFill>
                <a:schemeClr val="tx1"/>
              </a:solidFill>
              <a:latin typeface="PalatinoLinotype-Roman"/>
            </a:endParaRPr>
          </a:p>
          <a:p>
            <a:pPr lvl="1"/>
            <a:endParaRPr lang="en-US" sz="2000" dirty="0">
              <a:solidFill>
                <a:schemeClr val="tx1"/>
              </a:solidFill>
              <a:latin typeface="PalatinoLinotype-Roman"/>
            </a:endParaRP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1800" dirty="0">
              <a:solidFill>
                <a:schemeClr val="tx1"/>
              </a:solidFill>
              <a:latin typeface="PalatinoLinotype-Roman"/>
            </a:endParaRPr>
          </a:p>
          <a:p>
            <a:pPr lvl="1"/>
            <a:endParaRPr lang="en-US" sz="1800" dirty="0">
              <a:solidFill>
                <a:schemeClr val="tx1"/>
              </a:solidFill>
              <a:latin typeface="PalatinoLinotype-Roman"/>
            </a:endParaRPr>
          </a:p>
        </p:txBody>
      </p:sp>
    </p:spTree>
    <p:extLst>
      <p:ext uri="{BB962C8B-B14F-4D97-AF65-F5344CB8AC3E}">
        <p14:creationId xmlns:p14="http://schemas.microsoft.com/office/powerpoint/2010/main" val="194632752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293C1744-2816-D585-6E17-FB79C8360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5C425-7A7D-823A-B5F9-68B84856E213}"/>
              </a:ext>
            </a:extLst>
          </p:cNvPr>
          <p:cNvSpPr>
            <a:spLocks noGrp="1"/>
          </p:cNvSpPr>
          <p:nvPr>
            <p:ph type="title"/>
          </p:nvPr>
        </p:nvSpPr>
        <p:spPr/>
        <p:txBody>
          <a:bodyPr/>
          <a:lstStyle/>
          <a:p>
            <a:pPr algn="ctr"/>
            <a:r>
              <a:rPr lang="en-US" dirty="0">
                <a:solidFill>
                  <a:srgbClr val="84754E"/>
                </a:solidFill>
              </a:rPr>
              <a:t>How does Medicare Advantage impact reimbursement in a CAH?</a:t>
            </a:r>
            <a:endParaRPr lang="en-US" dirty="0"/>
          </a:p>
        </p:txBody>
      </p:sp>
      <p:sp>
        <p:nvSpPr>
          <p:cNvPr id="3" name="Content Placeholder 2">
            <a:extLst>
              <a:ext uri="{FF2B5EF4-FFF2-40B4-BE49-F238E27FC236}">
                <a16:creationId xmlns:a16="http://schemas.microsoft.com/office/drawing/2014/main" id="{20AF1970-A0E9-B54A-3D11-BC84C219C5C9}"/>
              </a:ext>
            </a:extLst>
          </p:cNvPr>
          <p:cNvSpPr txBox="1">
            <a:spLocks/>
          </p:cNvSpPr>
          <p:nvPr/>
        </p:nvSpPr>
        <p:spPr>
          <a:xfrm>
            <a:off x="838200" y="1869743"/>
            <a:ext cx="10515600" cy="4623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PalatinoLinotype-Roman"/>
              </a:rPr>
              <a:t> Observation Stay Reimbursement</a:t>
            </a:r>
          </a:p>
          <a:p>
            <a:pPr lvl="1"/>
            <a:r>
              <a:rPr lang="en-US" sz="2000" dirty="0">
                <a:solidFill>
                  <a:schemeClr val="tx1"/>
                </a:solidFill>
                <a:latin typeface="PalatinoLinotype-Roman"/>
              </a:rPr>
              <a:t>Observation equivalent Days inclusion</a:t>
            </a:r>
          </a:p>
          <a:p>
            <a:pPr marL="457200" lvl="1" indent="0">
              <a:buNone/>
            </a:pPr>
            <a:endParaRPr lang="en-US" sz="2000" dirty="0">
              <a:solidFill>
                <a:schemeClr val="tx1"/>
              </a:solidFill>
              <a:latin typeface="PalatinoLinotype-Roman"/>
            </a:endParaRPr>
          </a:p>
          <a:p>
            <a:pPr lvl="1"/>
            <a:r>
              <a:rPr lang="en-US" sz="2000" dirty="0">
                <a:solidFill>
                  <a:schemeClr val="tx1"/>
                </a:solidFill>
                <a:latin typeface="PalatinoLinotype-Roman"/>
              </a:rPr>
              <a:t>Pre-Authorization Process and addressing denied or rejected or delayed pre-authorization determinations – delayed payment on pre-auth can be a big deal!</a:t>
            </a:r>
          </a:p>
          <a:p>
            <a:pPr lvl="1"/>
            <a:endParaRPr lang="en-US" sz="2000" dirty="0">
              <a:solidFill>
                <a:schemeClr val="tx1"/>
              </a:solidFill>
              <a:latin typeface="PalatinoLinotype-Roman"/>
            </a:endParaRPr>
          </a:p>
          <a:p>
            <a:pPr lvl="1"/>
            <a:r>
              <a:rPr lang="en-US" sz="2000" dirty="0">
                <a:solidFill>
                  <a:schemeClr val="tx1"/>
                </a:solidFill>
                <a:latin typeface="PalatinoLinotype-Roman"/>
              </a:rPr>
              <a:t>Impact to the Cost / Charge Ratio</a:t>
            </a:r>
          </a:p>
          <a:p>
            <a:pPr lvl="1"/>
            <a:endParaRPr lang="en-US" sz="2000" dirty="0">
              <a:solidFill>
                <a:schemeClr val="tx1"/>
              </a:solidFill>
              <a:latin typeface="PalatinoLinotype-Roman"/>
            </a:endParaRPr>
          </a:p>
          <a:p>
            <a:pPr lvl="1"/>
            <a:endParaRPr lang="en-US" sz="2000" dirty="0">
              <a:solidFill>
                <a:schemeClr val="tx1"/>
              </a:solidFill>
              <a:latin typeface="PalatinoLinotype-Roman"/>
            </a:endParaRPr>
          </a:p>
          <a:p>
            <a:pPr lvl="1"/>
            <a:r>
              <a:rPr lang="en-US" sz="2000" dirty="0">
                <a:solidFill>
                  <a:schemeClr val="tx1"/>
                </a:solidFill>
                <a:latin typeface="PalatinoLinotype-Roman"/>
              </a:rPr>
              <a:t>Instructions to the Cost Reporting forms-  CMS 2552-10 Section 4005.1</a:t>
            </a:r>
          </a:p>
          <a:p>
            <a:pPr lvl="2"/>
            <a:r>
              <a:rPr lang="en-US" sz="1600" dirty="0">
                <a:solidFill>
                  <a:schemeClr val="tx1"/>
                </a:solidFill>
                <a:latin typeface="PalatinoLinotype-Roman"/>
              </a:rPr>
              <a:t>Observation – “Enter the total Observation bed days in column 8.  Divide the total number of observation bed hours by 24 and round up to the nearest whole day.”</a:t>
            </a: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1800" dirty="0">
              <a:solidFill>
                <a:schemeClr val="tx1"/>
              </a:solidFill>
              <a:latin typeface="PalatinoLinotype-Roman"/>
            </a:endParaRPr>
          </a:p>
          <a:p>
            <a:pPr lvl="1"/>
            <a:endParaRPr lang="en-US" sz="1800" dirty="0">
              <a:solidFill>
                <a:schemeClr val="tx1"/>
              </a:solidFill>
              <a:latin typeface="PalatinoLinotype-Roman"/>
            </a:endParaRPr>
          </a:p>
        </p:txBody>
      </p:sp>
    </p:spTree>
    <p:extLst>
      <p:ext uri="{BB962C8B-B14F-4D97-AF65-F5344CB8AC3E}">
        <p14:creationId xmlns:p14="http://schemas.microsoft.com/office/powerpoint/2010/main" val="229691339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D2F5C1F-A9DA-56AC-BD26-3B3BCE2A4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BCA62-70FE-5C65-2B61-6E90A3DE5960}"/>
              </a:ext>
            </a:extLst>
          </p:cNvPr>
          <p:cNvSpPr>
            <a:spLocks noGrp="1"/>
          </p:cNvSpPr>
          <p:nvPr>
            <p:ph type="title"/>
          </p:nvPr>
        </p:nvSpPr>
        <p:spPr/>
        <p:txBody>
          <a:bodyPr/>
          <a:lstStyle/>
          <a:p>
            <a:pPr algn="ctr"/>
            <a:r>
              <a:rPr lang="en-US" dirty="0">
                <a:solidFill>
                  <a:srgbClr val="84754E"/>
                </a:solidFill>
              </a:rPr>
              <a:t>What do we know!!</a:t>
            </a:r>
            <a:endParaRPr lang="en-US" dirty="0"/>
          </a:p>
        </p:txBody>
      </p:sp>
      <p:sp>
        <p:nvSpPr>
          <p:cNvPr id="3" name="Content Placeholder 2">
            <a:extLst>
              <a:ext uri="{FF2B5EF4-FFF2-40B4-BE49-F238E27FC236}">
                <a16:creationId xmlns:a16="http://schemas.microsoft.com/office/drawing/2014/main" id="{6D83B556-10D5-FDC4-876F-003F9E7AC7B0}"/>
              </a:ext>
            </a:extLst>
          </p:cNvPr>
          <p:cNvSpPr txBox="1">
            <a:spLocks/>
          </p:cNvSpPr>
          <p:nvPr/>
        </p:nvSpPr>
        <p:spPr>
          <a:xfrm>
            <a:off x="759070" y="1413410"/>
            <a:ext cx="10515600" cy="4934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PalatinoLinotype-Roman"/>
              </a:rPr>
              <a:t> Center for Medicare Advocacy –July 18, 2024</a:t>
            </a:r>
          </a:p>
          <a:p>
            <a:pPr lvl="1"/>
            <a:r>
              <a:rPr lang="en-US" sz="1800" dirty="0">
                <a:solidFill>
                  <a:schemeClr val="tx1"/>
                </a:solidFill>
                <a:latin typeface="PalatinoLinotype-Roman"/>
              </a:rPr>
              <a:t>“The Real Impact of Medicare Advantage…..”</a:t>
            </a:r>
          </a:p>
          <a:p>
            <a:endParaRPr lang="en-US" sz="2200" dirty="0">
              <a:solidFill>
                <a:schemeClr val="tx1"/>
              </a:solidFill>
              <a:latin typeface="PalatinoLinotype-Roman"/>
            </a:endParaRPr>
          </a:p>
          <a:p>
            <a:r>
              <a:rPr lang="en-US" sz="2200" dirty="0">
                <a:solidFill>
                  <a:schemeClr val="tx1"/>
                </a:solidFill>
                <a:latin typeface="PalatinoLinotype-Roman"/>
              </a:rPr>
              <a:t>MA Plans are funded approx. 22% more than what Medicare would have paid if MA enrollees were in traditional Medicare in 2024 alone. (paraphrased)  </a:t>
            </a:r>
          </a:p>
          <a:p>
            <a:endParaRPr lang="en-US" sz="2200" dirty="0">
              <a:solidFill>
                <a:schemeClr val="tx1"/>
              </a:solidFill>
              <a:latin typeface="PalatinoLinotype-Roman"/>
            </a:endParaRPr>
          </a:p>
          <a:p>
            <a:r>
              <a:rPr lang="en-US" sz="2200" dirty="0">
                <a:solidFill>
                  <a:schemeClr val="tx1"/>
                </a:solidFill>
                <a:latin typeface="PalatinoLinotype-Roman"/>
              </a:rPr>
              <a:t>“Paradoxically, despite those overpayments, MA plans spend 9% less on Medicare services the FFS Medicare spends for comparable enrollees.”</a:t>
            </a:r>
          </a:p>
          <a:p>
            <a:endParaRPr lang="en-US" sz="2200" dirty="0">
              <a:solidFill>
                <a:schemeClr val="tx1"/>
              </a:solidFill>
              <a:latin typeface="PalatinoLinotype-Roman"/>
            </a:endParaRPr>
          </a:p>
          <a:p>
            <a:r>
              <a:rPr lang="en-US" sz="2200" dirty="0">
                <a:solidFill>
                  <a:schemeClr val="tx1"/>
                </a:solidFill>
                <a:latin typeface="PalatinoLinotype-Roman"/>
              </a:rPr>
              <a:t>The report also contest the idea that MA plans offer less expensive options for beneficiaries. The Center for Medicare Advocacy actually supports that the MA plan is the same cost or slightly more expensive than those beneficiaries in TM. </a:t>
            </a:r>
          </a:p>
          <a:p>
            <a:endParaRPr lang="en-US" sz="1800" dirty="0">
              <a:solidFill>
                <a:schemeClr val="tx1"/>
              </a:solidFill>
              <a:latin typeface="PalatinoLinotype-Roman"/>
            </a:endParaRPr>
          </a:p>
          <a:p>
            <a:pPr marL="457200" lvl="1" indent="0">
              <a:buNone/>
            </a:pPr>
            <a:endParaRPr lang="en-US" sz="1800" dirty="0">
              <a:solidFill>
                <a:schemeClr val="tx1"/>
              </a:solidFill>
              <a:latin typeface="PalatinoLinotype-Roman"/>
            </a:endParaRPr>
          </a:p>
        </p:txBody>
      </p:sp>
    </p:spTree>
    <p:extLst>
      <p:ext uri="{BB962C8B-B14F-4D97-AF65-F5344CB8AC3E}">
        <p14:creationId xmlns:p14="http://schemas.microsoft.com/office/powerpoint/2010/main" val="37296262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ACD158-F1E7-0123-45CB-2AE087A72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1DDC3-7C50-BCD8-8A86-6C1FBC59894E}"/>
              </a:ext>
            </a:extLst>
          </p:cNvPr>
          <p:cNvSpPr>
            <a:spLocks noGrp="1"/>
          </p:cNvSpPr>
          <p:nvPr>
            <p:ph type="title"/>
          </p:nvPr>
        </p:nvSpPr>
        <p:spPr/>
        <p:txBody>
          <a:bodyPr/>
          <a:lstStyle/>
          <a:p>
            <a:pPr algn="ctr"/>
            <a:r>
              <a:rPr lang="en-US">
                <a:solidFill>
                  <a:srgbClr val="84754E"/>
                </a:solidFill>
              </a:rPr>
              <a:t>COMBATING ADVANTAGE</a:t>
            </a:r>
          </a:p>
        </p:txBody>
      </p:sp>
      <p:sp>
        <p:nvSpPr>
          <p:cNvPr id="3" name="Content Placeholder 2">
            <a:extLst>
              <a:ext uri="{FF2B5EF4-FFF2-40B4-BE49-F238E27FC236}">
                <a16:creationId xmlns:a16="http://schemas.microsoft.com/office/drawing/2014/main" id="{2FB80288-030A-607A-400F-032AC3FE1F3F}"/>
              </a:ext>
            </a:extLst>
          </p:cNvPr>
          <p:cNvSpPr>
            <a:spLocks noGrp="1"/>
          </p:cNvSpPr>
          <p:nvPr>
            <p:ph idx="1"/>
          </p:nvPr>
        </p:nvSpPr>
        <p:spPr/>
        <p:txBody>
          <a:bodyPr/>
          <a:lstStyle/>
          <a:p>
            <a:r>
              <a:rPr lang="en-US" dirty="0">
                <a:solidFill>
                  <a:schemeClr val="tx1"/>
                </a:solidFill>
                <a:latin typeface="PalatinoLinotype-Roman"/>
              </a:rPr>
              <a:t>How do we change the tide back to traditional Medicare</a:t>
            </a:r>
          </a:p>
          <a:p>
            <a:endParaRPr lang="en-US" dirty="0">
              <a:solidFill>
                <a:schemeClr val="tx1"/>
              </a:solidFill>
              <a:latin typeface="PalatinoLinotype-Roman"/>
            </a:endParaRPr>
          </a:p>
          <a:p>
            <a:r>
              <a:rPr lang="en-US" dirty="0">
                <a:solidFill>
                  <a:schemeClr val="tx1"/>
                </a:solidFill>
                <a:latin typeface="PalatinoLinotype-Roman"/>
              </a:rPr>
              <a:t>Beckers cites that 15% of health systems have terminated Advantage, and that over 60% are looking at termination or limitation of plans. </a:t>
            </a:r>
          </a:p>
          <a:p>
            <a:endParaRPr lang="en-US" dirty="0">
              <a:solidFill>
                <a:schemeClr val="tx1"/>
              </a:solidFill>
            </a:endParaRPr>
          </a:p>
          <a:p>
            <a:r>
              <a:rPr lang="en-US" dirty="0">
                <a:solidFill>
                  <a:schemeClr val="tx1"/>
                </a:solidFill>
              </a:rPr>
              <a:t>Join your local state advocacy group in initiative to vocalize the short-fall</a:t>
            </a:r>
          </a:p>
        </p:txBody>
      </p:sp>
    </p:spTree>
    <p:extLst>
      <p:ext uri="{BB962C8B-B14F-4D97-AF65-F5344CB8AC3E}">
        <p14:creationId xmlns:p14="http://schemas.microsoft.com/office/powerpoint/2010/main" val="2683543553"/>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p:txBody>
          <a:bodyPr/>
          <a:lstStyle/>
          <a:p>
            <a:pPr algn="ctr"/>
            <a:r>
              <a:rPr lang="en-US">
                <a:solidFill>
                  <a:srgbClr val="84754E"/>
                </a:solidFill>
              </a:rPr>
              <a:t>What can you do?</a:t>
            </a:r>
            <a:endParaRPr lang="en-US"/>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421027"/>
            <a:ext cx="10515600" cy="5226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PalatinoLinotype-Roman"/>
              </a:rPr>
              <a:t>How can you get your population to switch back to traditional Medicare?</a:t>
            </a:r>
          </a:p>
          <a:p>
            <a:endParaRPr lang="en-US" sz="2400" dirty="0">
              <a:solidFill>
                <a:schemeClr val="tx1"/>
              </a:solidFill>
              <a:latin typeface="PalatinoLinotype-Roman"/>
            </a:endParaRPr>
          </a:p>
          <a:p>
            <a:r>
              <a:rPr lang="en-US" sz="2400" dirty="0">
                <a:solidFill>
                  <a:schemeClr val="tx1"/>
                </a:solidFill>
                <a:latin typeface="PalatinoLinotype-Roman"/>
              </a:rPr>
              <a:t>Educate</a:t>
            </a:r>
          </a:p>
          <a:p>
            <a:pPr lvl="1"/>
            <a:r>
              <a:rPr lang="en-US" dirty="0">
                <a:solidFill>
                  <a:schemeClr val="tx1"/>
                </a:solidFill>
                <a:latin typeface="PalatinoLinotype-Roman"/>
              </a:rPr>
              <a:t>As simple as brochures in the hospital, to</a:t>
            </a:r>
          </a:p>
          <a:p>
            <a:pPr lvl="1"/>
            <a:r>
              <a:rPr lang="en-US" dirty="0">
                <a:solidFill>
                  <a:schemeClr val="tx1"/>
                </a:solidFill>
                <a:latin typeface="PalatinoLinotype-Roman"/>
              </a:rPr>
              <a:t>A coordinated community education program.</a:t>
            </a:r>
          </a:p>
          <a:p>
            <a:endParaRPr lang="en-US" sz="2400" dirty="0">
              <a:solidFill>
                <a:schemeClr val="tx1"/>
              </a:solidFill>
              <a:latin typeface="PalatinoLinotype-Roman"/>
            </a:endParaRPr>
          </a:p>
          <a:p>
            <a:r>
              <a:rPr lang="en-US" sz="2400" dirty="0">
                <a:solidFill>
                  <a:schemeClr val="tx1"/>
                </a:solidFill>
                <a:latin typeface="PalatinoLinotype-Roman"/>
              </a:rPr>
              <a:t>Political issues with refusing advantage </a:t>
            </a:r>
          </a:p>
          <a:p>
            <a:pPr lvl="1"/>
            <a:r>
              <a:rPr lang="en-US" dirty="0">
                <a:solidFill>
                  <a:schemeClr val="tx1"/>
                </a:solidFill>
                <a:latin typeface="PalatinoLinotype-Roman"/>
              </a:rPr>
              <a:t>– Yes, you will have some, but would they rather have a tax increase? </a:t>
            </a:r>
          </a:p>
          <a:p>
            <a:endParaRPr lang="en-US" sz="2400" dirty="0">
              <a:solidFill>
                <a:schemeClr val="tx1"/>
              </a:solidFill>
              <a:latin typeface="PalatinoLinotype-Roman"/>
            </a:endParaRPr>
          </a:p>
          <a:p>
            <a:r>
              <a:rPr lang="en-US" sz="2400" dirty="0">
                <a:solidFill>
                  <a:schemeClr val="tx1"/>
                </a:solidFill>
                <a:latin typeface="PalatinoLinotype-Roman"/>
              </a:rPr>
              <a:t>Working on ideas with your local advocacy group. </a:t>
            </a:r>
          </a:p>
          <a:p>
            <a:endParaRPr lang="en-US" sz="2400" dirty="0">
              <a:solidFill>
                <a:schemeClr val="tx1"/>
              </a:solidFill>
              <a:latin typeface="PalatinoLinotype-Roman"/>
            </a:endParaRPr>
          </a:p>
          <a:p>
            <a:r>
              <a:rPr lang="en-US" sz="2200" dirty="0">
                <a:solidFill>
                  <a:schemeClr val="tx1"/>
                </a:solidFill>
                <a:latin typeface="PalatinoLinotype-Roman"/>
              </a:rPr>
              <a:t>Join them:  Medicare Plan Essential Hospital Payment</a:t>
            </a:r>
          </a:p>
          <a:p>
            <a:endParaRPr lang="en-US" sz="2200" dirty="0">
              <a:solidFill>
                <a:schemeClr val="tx1"/>
              </a:solidFill>
              <a:latin typeface="PalatinoLinotype-Roman"/>
            </a:endParaRPr>
          </a:p>
          <a:p>
            <a:endParaRPr lang="en-US" sz="2200" dirty="0">
              <a:solidFill>
                <a:schemeClr val="tx1"/>
              </a:solidFill>
              <a:latin typeface="PalatinoLinotype-Roman"/>
            </a:endParaRPr>
          </a:p>
          <a:p>
            <a:endParaRPr lang="en-US" sz="1800" dirty="0">
              <a:solidFill>
                <a:schemeClr val="tx1"/>
              </a:solidFill>
              <a:latin typeface="PalatinoLinotype-Roman"/>
            </a:endParaRPr>
          </a:p>
          <a:p>
            <a:pPr lvl="1"/>
            <a:endParaRPr lang="en-US" sz="1800" dirty="0">
              <a:solidFill>
                <a:schemeClr val="tx1"/>
              </a:solidFill>
              <a:latin typeface="PalatinoLinotype-Roman"/>
            </a:endParaRPr>
          </a:p>
        </p:txBody>
      </p:sp>
    </p:spTree>
    <p:extLst>
      <p:ext uri="{BB962C8B-B14F-4D97-AF65-F5344CB8AC3E}">
        <p14:creationId xmlns:p14="http://schemas.microsoft.com/office/powerpoint/2010/main" val="4039100988"/>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5D87-5639-10E3-F6AD-0ADE6A84AB90}"/>
              </a:ext>
            </a:extLst>
          </p:cNvPr>
          <p:cNvSpPr>
            <a:spLocks noGrp="1"/>
          </p:cNvSpPr>
          <p:nvPr>
            <p:ph type="title"/>
          </p:nvPr>
        </p:nvSpPr>
        <p:spPr/>
        <p:txBody>
          <a:bodyPr>
            <a:normAutofit/>
          </a:bodyPr>
          <a:lstStyle/>
          <a:p>
            <a:r>
              <a:rPr lang="en-US" dirty="0">
                <a:solidFill>
                  <a:srgbClr val="A59367"/>
                </a:solidFill>
              </a:rPr>
              <a:t>Why do you need to continue to take Advantage?</a:t>
            </a:r>
            <a:endParaRPr lang="en-US" dirty="0"/>
          </a:p>
        </p:txBody>
      </p:sp>
      <p:sp>
        <p:nvSpPr>
          <p:cNvPr id="3" name="Content Placeholder 2">
            <a:extLst>
              <a:ext uri="{FF2B5EF4-FFF2-40B4-BE49-F238E27FC236}">
                <a16:creationId xmlns:a16="http://schemas.microsoft.com/office/drawing/2014/main" id="{262A29B2-DB27-97C3-872D-E0F76A706B01}"/>
              </a:ext>
            </a:extLst>
          </p:cNvPr>
          <p:cNvSpPr>
            <a:spLocks noGrp="1"/>
          </p:cNvSpPr>
          <p:nvPr>
            <p:ph idx="1"/>
          </p:nvPr>
        </p:nvSpPr>
        <p:spPr/>
        <p:txBody>
          <a:bodyPr/>
          <a:lstStyle/>
          <a:p>
            <a:r>
              <a:rPr lang="en-US" dirty="0">
                <a:solidFill>
                  <a:schemeClr val="tx1"/>
                </a:solidFill>
              </a:rPr>
              <a:t>You don’t</a:t>
            </a:r>
          </a:p>
          <a:p>
            <a:r>
              <a:rPr lang="en-US" dirty="0">
                <a:solidFill>
                  <a:schemeClr val="tx1"/>
                </a:solidFill>
              </a:rPr>
              <a:t>Modern healthcare has reported many rural hospitals dropping plans.</a:t>
            </a:r>
          </a:p>
          <a:p>
            <a:pPr lvl="1"/>
            <a:r>
              <a:rPr lang="en-US" dirty="0">
                <a:solidFill>
                  <a:schemeClr val="tx1"/>
                </a:solidFill>
              </a:rPr>
              <a:t>It actually restarts negotiations</a:t>
            </a:r>
          </a:p>
          <a:p>
            <a:r>
              <a:rPr lang="en-US" dirty="0">
                <a:solidFill>
                  <a:schemeClr val="tx1"/>
                </a:solidFill>
              </a:rPr>
              <a:t>The plans are pushing back, suggesting legislation that mandates acceptance of plans and does not require network sufficiency.</a:t>
            </a:r>
          </a:p>
          <a:p>
            <a:pPr lvl="1"/>
            <a:r>
              <a:rPr lang="en-US" dirty="0">
                <a:solidFill>
                  <a:schemeClr val="tx1"/>
                </a:solidFill>
              </a:rPr>
              <a:t>Network regulations are already being relaxed.</a:t>
            </a:r>
          </a:p>
          <a:p>
            <a:pPr marL="0" indent="0">
              <a:buNone/>
            </a:pPr>
            <a:endParaRPr lang="en-US" dirty="0">
              <a:solidFill>
                <a:schemeClr val="tx1"/>
              </a:solidFill>
            </a:endParaRPr>
          </a:p>
        </p:txBody>
      </p:sp>
    </p:spTree>
    <p:extLst>
      <p:ext uri="{BB962C8B-B14F-4D97-AF65-F5344CB8AC3E}">
        <p14:creationId xmlns:p14="http://schemas.microsoft.com/office/powerpoint/2010/main" val="2560748664"/>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p:txBody>
          <a:bodyPr/>
          <a:lstStyle/>
          <a:p>
            <a:pPr algn="ctr"/>
            <a:r>
              <a:rPr lang="en-US" dirty="0">
                <a:solidFill>
                  <a:srgbClr val="84754E"/>
                </a:solidFill>
              </a:rPr>
              <a:t>Medigap Plans</a:t>
            </a:r>
            <a:endParaRPr lang="en-US" dirty="0"/>
          </a:p>
        </p:txBody>
      </p:sp>
      <p:pic>
        <p:nvPicPr>
          <p:cNvPr id="5" name="Picture 4">
            <a:extLst>
              <a:ext uri="{FF2B5EF4-FFF2-40B4-BE49-F238E27FC236}">
                <a16:creationId xmlns:a16="http://schemas.microsoft.com/office/drawing/2014/main" id="{62DEDF75-DB22-B90D-6F86-9E970CDAC3F8}"/>
              </a:ext>
            </a:extLst>
          </p:cNvPr>
          <p:cNvPicPr>
            <a:picLocks noChangeAspect="1"/>
          </p:cNvPicPr>
          <p:nvPr/>
        </p:nvPicPr>
        <p:blipFill>
          <a:blip r:embed="rId5"/>
          <a:stretch>
            <a:fillRect/>
          </a:stretch>
        </p:blipFill>
        <p:spPr>
          <a:xfrm>
            <a:off x="2455693" y="2242454"/>
            <a:ext cx="6688308" cy="4183523"/>
          </a:xfrm>
          <a:prstGeom prst="rect">
            <a:avLst/>
          </a:prstGeom>
        </p:spPr>
      </p:pic>
    </p:spTree>
    <p:extLst>
      <p:ext uri="{BB962C8B-B14F-4D97-AF65-F5344CB8AC3E}">
        <p14:creationId xmlns:p14="http://schemas.microsoft.com/office/powerpoint/2010/main" val="12620259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p:txBody>
          <a:bodyPr/>
          <a:lstStyle/>
          <a:p>
            <a:pPr algn="ctr"/>
            <a:r>
              <a:rPr lang="en-US" dirty="0">
                <a:solidFill>
                  <a:srgbClr val="84754E"/>
                </a:solidFill>
              </a:rPr>
              <a:t>Supplement vs Advantage</a:t>
            </a:r>
            <a:endParaRPr lang="en-US" dirty="0"/>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582531"/>
            <a:ext cx="10515600" cy="4910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PalatinoLinotype-Roman"/>
              </a:rPr>
              <a:t>CMS has made Supplements or </a:t>
            </a:r>
            <a:r>
              <a:rPr lang="en-US" sz="2200" dirty="0" err="1">
                <a:solidFill>
                  <a:schemeClr val="tx1"/>
                </a:solidFill>
                <a:latin typeface="PalatinoLinotype-Roman"/>
              </a:rPr>
              <a:t>MediGap</a:t>
            </a:r>
            <a:r>
              <a:rPr lang="en-US" sz="2200" dirty="0">
                <a:solidFill>
                  <a:schemeClr val="tx1"/>
                </a:solidFill>
                <a:latin typeface="PalatinoLinotype-Roman"/>
              </a:rPr>
              <a:t> more cumbersome to de-incentivize</a:t>
            </a:r>
          </a:p>
          <a:p>
            <a:pPr lvl="1"/>
            <a:r>
              <a:rPr lang="en-US" sz="1800" dirty="0">
                <a:solidFill>
                  <a:schemeClr val="tx1"/>
                </a:solidFill>
                <a:latin typeface="PalatinoLinotype-Roman"/>
              </a:rPr>
              <a:t>Require a separate decision on the Drug plan from the supplement</a:t>
            </a:r>
          </a:p>
          <a:p>
            <a:pPr lvl="1"/>
            <a:r>
              <a:rPr lang="en-US" sz="1800" dirty="0">
                <a:solidFill>
                  <a:schemeClr val="tx1"/>
                </a:solidFill>
                <a:latin typeface="PalatinoLinotype-Roman"/>
              </a:rPr>
              <a:t>Complex rules</a:t>
            </a:r>
          </a:p>
          <a:p>
            <a:pPr lvl="1"/>
            <a:r>
              <a:rPr lang="en-US" sz="1800" dirty="0">
                <a:solidFill>
                  <a:schemeClr val="tx1"/>
                </a:solidFill>
                <a:latin typeface="PalatinoLinotype-Roman"/>
              </a:rPr>
              <a:t>More confusing to the elderly population, </a:t>
            </a:r>
          </a:p>
          <a:p>
            <a:pPr lvl="1"/>
            <a:r>
              <a:rPr lang="en-US" sz="1800" dirty="0">
                <a:solidFill>
                  <a:schemeClr val="tx1"/>
                </a:solidFill>
                <a:latin typeface="PalatinoLinotype-Roman"/>
              </a:rPr>
              <a:t>Much less marketing towards Supplements.</a:t>
            </a:r>
          </a:p>
          <a:p>
            <a:pPr lvl="2"/>
            <a:r>
              <a:rPr lang="en-US" sz="1400" dirty="0">
                <a:solidFill>
                  <a:schemeClr val="tx1"/>
                </a:solidFill>
                <a:latin typeface="PalatinoLinotype-Roman"/>
              </a:rPr>
              <a:t>Follow the money</a:t>
            </a:r>
          </a:p>
          <a:p>
            <a:r>
              <a:rPr lang="en-US" sz="2200" dirty="0">
                <a:solidFill>
                  <a:schemeClr val="tx1"/>
                </a:solidFill>
                <a:latin typeface="PalatinoLinotype-Roman"/>
              </a:rPr>
              <a:t>Overall cost to the patient is not very different, but the marketing is.</a:t>
            </a:r>
          </a:p>
          <a:p>
            <a:r>
              <a:rPr lang="en-US" sz="2200" dirty="0">
                <a:solidFill>
                  <a:schemeClr val="tx1"/>
                </a:solidFill>
                <a:latin typeface="PalatinoLinotype-Roman"/>
              </a:rPr>
              <a:t>Marketing of the Advantage is much more aggressive</a:t>
            </a:r>
          </a:p>
          <a:p>
            <a:pPr lvl="1"/>
            <a:r>
              <a:rPr lang="en-US" sz="1800" dirty="0">
                <a:solidFill>
                  <a:schemeClr val="tx1"/>
                </a:solidFill>
                <a:latin typeface="PalatinoLinotype-Roman"/>
              </a:rPr>
              <a:t>“Give Back” plans under Advantage actually give the enrollee more Social Security payments, but then take it back with more co-pays.  It’s a marketing tool.  </a:t>
            </a:r>
          </a:p>
          <a:p>
            <a:pPr lvl="1"/>
            <a:r>
              <a:rPr lang="en-US" sz="1800" dirty="0">
                <a:solidFill>
                  <a:schemeClr val="tx1"/>
                </a:solidFill>
                <a:latin typeface="PalatinoLinotype-Roman"/>
              </a:rPr>
              <a:t>One Stop shopping</a:t>
            </a:r>
          </a:p>
          <a:p>
            <a:pPr lvl="1"/>
            <a:r>
              <a:rPr lang="en-US" sz="1800" dirty="0">
                <a:solidFill>
                  <a:schemeClr val="tx1"/>
                </a:solidFill>
                <a:latin typeface="PalatinoLinotype-Roman"/>
              </a:rPr>
              <a:t>Less upfront cost, more copay, LESS CARE</a:t>
            </a:r>
          </a:p>
          <a:p>
            <a:pPr lvl="1"/>
            <a:r>
              <a:rPr lang="en-US" sz="1800" dirty="0">
                <a:solidFill>
                  <a:schemeClr val="tx1"/>
                </a:solidFill>
                <a:latin typeface="PalatinoLinotype-Roman"/>
              </a:rPr>
              <a:t>Silver Sneakers and other small benefits</a:t>
            </a:r>
          </a:p>
          <a:p>
            <a:r>
              <a:rPr lang="en-US" sz="2200" dirty="0">
                <a:solidFill>
                  <a:schemeClr val="tx1"/>
                </a:solidFill>
                <a:latin typeface="PalatinoLinotype-Roman"/>
              </a:rPr>
              <a:t>Advantage sounds great, until you need the care.</a:t>
            </a:r>
          </a:p>
          <a:p>
            <a:endParaRPr lang="en-US" sz="1800" dirty="0">
              <a:solidFill>
                <a:schemeClr val="tx1"/>
              </a:solidFill>
              <a:latin typeface="PalatinoLinotype-Roman"/>
            </a:endParaRPr>
          </a:p>
          <a:p>
            <a:pPr lvl="1"/>
            <a:endParaRPr lang="en-US" sz="1800" dirty="0">
              <a:solidFill>
                <a:schemeClr val="tx1"/>
              </a:solidFill>
              <a:latin typeface="PalatinoLinotype-Roman"/>
            </a:endParaRPr>
          </a:p>
        </p:txBody>
      </p:sp>
    </p:spTree>
    <p:extLst>
      <p:ext uri="{BB962C8B-B14F-4D97-AF65-F5344CB8AC3E}">
        <p14:creationId xmlns:p14="http://schemas.microsoft.com/office/powerpoint/2010/main" val="266874176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p:txBody>
          <a:bodyPr/>
          <a:lstStyle/>
          <a:p>
            <a:pPr algn="ctr"/>
            <a:r>
              <a:rPr lang="en-US" dirty="0">
                <a:solidFill>
                  <a:srgbClr val="84754E"/>
                </a:solidFill>
              </a:rPr>
              <a:t>Medigap vs Advantage Comparison</a:t>
            </a:r>
            <a:endParaRPr lang="en-US" dirty="0"/>
          </a:p>
        </p:txBody>
      </p:sp>
      <p:graphicFrame>
        <p:nvGraphicFramePr>
          <p:cNvPr id="4" name="Table 3">
            <a:extLst>
              <a:ext uri="{FF2B5EF4-FFF2-40B4-BE49-F238E27FC236}">
                <a16:creationId xmlns:a16="http://schemas.microsoft.com/office/drawing/2014/main" id="{DA79E9C4-CEC8-9A36-0ACD-CD9AE3DCC45B}"/>
              </a:ext>
            </a:extLst>
          </p:cNvPr>
          <p:cNvGraphicFramePr>
            <a:graphicFrameLocks noGrp="1"/>
          </p:cNvGraphicFramePr>
          <p:nvPr/>
        </p:nvGraphicFramePr>
        <p:xfrm>
          <a:off x="2017059" y="2158253"/>
          <a:ext cx="7920316" cy="3266220"/>
        </p:xfrm>
        <a:graphic>
          <a:graphicData uri="http://schemas.openxmlformats.org/drawingml/2006/table">
            <a:tbl>
              <a:tblPr/>
              <a:tblGrid>
                <a:gridCol w="1665716">
                  <a:extLst>
                    <a:ext uri="{9D8B030D-6E8A-4147-A177-3AD203B41FA5}">
                      <a16:colId xmlns:a16="http://schemas.microsoft.com/office/drawing/2014/main" val="2117166125"/>
                    </a:ext>
                  </a:extLst>
                </a:gridCol>
                <a:gridCol w="1763699">
                  <a:extLst>
                    <a:ext uri="{9D8B030D-6E8A-4147-A177-3AD203B41FA5}">
                      <a16:colId xmlns:a16="http://schemas.microsoft.com/office/drawing/2014/main" val="1992913150"/>
                    </a:ext>
                  </a:extLst>
                </a:gridCol>
                <a:gridCol w="1763699">
                  <a:extLst>
                    <a:ext uri="{9D8B030D-6E8A-4147-A177-3AD203B41FA5}">
                      <a16:colId xmlns:a16="http://schemas.microsoft.com/office/drawing/2014/main" val="859689722"/>
                    </a:ext>
                  </a:extLst>
                </a:gridCol>
                <a:gridCol w="1453419">
                  <a:extLst>
                    <a:ext uri="{9D8B030D-6E8A-4147-A177-3AD203B41FA5}">
                      <a16:colId xmlns:a16="http://schemas.microsoft.com/office/drawing/2014/main" val="1756849530"/>
                    </a:ext>
                  </a:extLst>
                </a:gridCol>
                <a:gridCol w="1273783">
                  <a:extLst>
                    <a:ext uri="{9D8B030D-6E8A-4147-A177-3AD203B41FA5}">
                      <a16:colId xmlns:a16="http://schemas.microsoft.com/office/drawing/2014/main" val="4293599959"/>
                    </a:ext>
                  </a:extLst>
                </a:gridCol>
              </a:tblGrid>
              <a:tr h="687954">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600" b="0" i="0" u="sng" strike="noStrike">
                          <a:solidFill>
                            <a:srgbClr val="000000"/>
                          </a:solidFill>
                          <a:effectLst/>
                          <a:latin typeface="Aptos Narrow" panose="020B0004020202020204" pitchFamily="34" charset="0"/>
                        </a:rPr>
                        <a:t>TRS Plan</a:t>
                      </a:r>
                    </a:p>
                  </a:txBody>
                  <a:tcPr marL="9525" marR="9525" marT="9525" marB="0" anchor="b">
                    <a:lnL>
                      <a:noFill/>
                    </a:lnL>
                    <a:lnR>
                      <a:noFill/>
                    </a:lnR>
                    <a:lnT>
                      <a:noFill/>
                    </a:lnT>
                    <a:lnB>
                      <a:noFill/>
                    </a:lnB>
                    <a:noFill/>
                  </a:tcPr>
                </a:tc>
                <a:tc>
                  <a:txBody>
                    <a:bodyPr/>
                    <a:lstStyle/>
                    <a:p>
                      <a:pPr algn="ctr" fontAlgn="b"/>
                      <a:r>
                        <a:rPr lang="en-US" sz="1600" b="0" i="0" u="sng" strike="noStrike">
                          <a:solidFill>
                            <a:srgbClr val="000000"/>
                          </a:solidFill>
                          <a:effectLst/>
                          <a:latin typeface="Aptos Narrow" panose="020B0004020202020204" pitchFamily="34" charset="0"/>
                        </a:rPr>
                        <a:t>"G" Plan (Humana)</a:t>
                      </a:r>
                    </a:p>
                  </a:txBody>
                  <a:tcPr marL="9525" marR="9525" marT="9525" marB="0" anchor="b">
                    <a:lnL>
                      <a:noFill/>
                    </a:lnL>
                    <a:lnR>
                      <a:noFill/>
                    </a:lnR>
                    <a:lnT>
                      <a:noFill/>
                    </a:lnT>
                    <a:lnB>
                      <a:noFill/>
                    </a:lnB>
                    <a:noFill/>
                  </a:tcPr>
                </a:tc>
                <a:tc>
                  <a:txBody>
                    <a:bodyPr/>
                    <a:lstStyle/>
                    <a:p>
                      <a:pPr algn="ctr" fontAlgn="b"/>
                      <a:r>
                        <a:rPr lang="en-US" sz="1600" b="0" i="0" u="sng" strike="noStrike">
                          <a:solidFill>
                            <a:srgbClr val="000000"/>
                          </a:solidFill>
                          <a:effectLst/>
                          <a:latin typeface="Aptos Narrow" panose="020B0004020202020204" pitchFamily="34" charset="0"/>
                        </a:rPr>
                        <a:t>+ Drug Plan (AARP)</a:t>
                      </a:r>
                    </a:p>
                  </a:txBody>
                  <a:tcPr marL="9525" marR="9525" marT="9525" marB="0" anchor="b">
                    <a:lnL>
                      <a:noFill/>
                    </a:lnL>
                    <a:lnR>
                      <a:noFill/>
                    </a:lnR>
                    <a:lnT>
                      <a:noFill/>
                    </a:lnT>
                    <a:lnB>
                      <a:noFill/>
                    </a:lnB>
                    <a:noFill/>
                  </a:tcPr>
                </a:tc>
                <a:tc>
                  <a:txBody>
                    <a:bodyPr/>
                    <a:lstStyle/>
                    <a:p>
                      <a:pPr algn="ctr" fontAlgn="b"/>
                      <a:r>
                        <a:rPr lang="en-US" sz="1600" b="0" i="0" u="sng" strike="noStrike">
                          <a:solidFill>
                            <a:srgbClr val="000000"/>
                          </a:solidFill>
                          <a:effectLst/>
                          <a:latin typeface="Aptos Narrow" panose="020B0004020202020204" pitchFamily="34" charset="0"/>
                        </a:rPr>
                        <a:t>Total Supplement</a:t>
                      </a:r>
                    </a:p>
                  </a:txBody>
                  <a:tcPr marL="9525" marR="9525" marT="9525" marB="0" anchor="b">
                    <a:lnL>
                      <a:noFill/>
                    </a:lnL>
                    <a:lnR>
                      <a:noFill/>
                    </a:lnR>
                    <a:lnT>
                      <a:noFill/>
                    </a:lnT>
                    <a:lnB>
                      <a:noFill/>
                    </a:lnB>
                    <a:noFill/>
                  </a:tcPr>
                </a:tc>
                <a:extLst>
                  <a:ext uri="{0D108BD9-81ED-4DB2-BD59-A6C34878D82A}">
                    <a16:rowId xmlns:a16="http://schemas.microsoft.com/office/drawing/2014/main" val="2803189499"/>
                  </a:ext>
                </a:extLst>
              </a:tr>
              <a:tr h="343977">
                <a:tc>
                  <a:txBody>
                    <a:bodyPr/>
                    <a:lstStyle/>
                    <a:p>
                      <a:pPr algn="l" fontAlgn="b"/>
                      <a:r>
                        <a:rPr lang="en-US" sz="1600" b="0" i="0" u="none" strike="noStrike" dirty="0">
                          <a:solidFill>
                            <a:srgbClr val="000000"/>
                          </a:solidFill>
                          <a:effectLst/>
                          <a:latin typeface="Aptos Narrow" panose="020B0004020202020204" pitchFamily="34" charset="0"/>
                        </a:rPr>
                        <a:t>Premium</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135 per month</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108 per month</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$54.20 per month</a:t>
                      </a:r>
                    </a:p>
                  </a:txBody>
                  <a:tcPr marL="9525" marR="9525" marT="9525"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820759896"/>
                  </a:ext>
                </a:extLst>
              </a:tr>
              <a:tr h="343977">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ptos Narrow" panose="020B0004020202020204" pitchFamily="34" charset="0"/>
                        </a:rPr>
                        <a:t>$1,620 </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$1,296 </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$650 </a:t>
                      </a:r>
                    </a:p>
                  </a:txBody>
                  <a:tcPr marL="9525" marR="9525" marT="9525" marB="0" anchor="b">
                    <a:lnL>
                      <a:noFill/>
                    </a:lnL>
                    <a:lnR>
                      <a:noFill/>
                    </a:lnR>
                    <a:lnT>
                      <a:noFill/>
                    </a:lnT>
                    <a:lnB>
                      <a:noFill/>
                    </a:lnB>
                    <a:noFill/>
                  </a:tcPr>
                </a:tc>
                <a:tc>
                  <a:txBody>
                    <a:bodyPr/>
                    <a:lstStyle/>
                    <a:p>
                      <a:pPr algn="r" fontAlgn="b"/>
                      <a:r>
                        <a:rPr lang="en-US" sz="1600" b="0" i="0" u="none" strike="noStrike">
                          <a:solidFill>
                            <a:srgbClr val="000000"/>
                          </a:solidFill>
                          <a:effectLst/>
                          <a:latin typeface="Aptos Narrow" panose="020B0004020202020204" pitchFamily="34" charset="0"/>
                        </a:rPr>
                        <a:t>$1,946 </a:t>
                      </a:r>
                    </a:p>
                  </a:txBody>
                  <a:tcPr marL="9525" marR="9525" marT="9525" marB="0" anchor="b">
                    <a:lnL>
                      <a:noFill/>
                    </a:lnL>
                    <a:lnR>
                      <a:noFill/>
                    </a:lnR>
                    <a:lnT>
                      <a:noFill/>
                    </a:lnT>
                    <a:lnB>
                      <a:noFill/>
                    </a:lnB>
                    <a:noFill/>
                  </a:tcPr>
                </a:tc>
                <a:extLst>
                  <a:ext uri="{0D108BD9-81ED-4DB2-BD59-A6C34878D82A}">
                    <a16:rowId xmlns:a16="http://schemas.microsoft.com/office/drawing/2014/main" val="3097528330"/>
                  </a:ext>
                </a:extLst>
              </a:tr>
              <a:tr h="343977">
                <a:tc>
                  <a:txBody>
                    <a:bodyPr/>
                    <a:lstStyle/>
                    <a:p>
                      <a:pPr algn="l" fontAlgn="b"/>
                      <a:r>
                        <a:rPr lang="en-US" sz="1600" b="0" i="0" u="none" strike="noStrike" dirty="0">
                          <a:solidFill>
                            <a:srgbClr val="000000"/>
                          </a:solidFill>
                          <a:effectLst/>
                          <a:latin typeface="Aptos Narrow" panose="020B0004020202020204" pitchFamily="34" charset="0"/>
                        </a:rPr>
                        <a:t>Deductible</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ptos Narrow" panose="020B0004020202020204" pitchFamily="34" charset="0"/>
                        </a:rPr>
                        <a:t>$400 </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$240 </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0</a:t>
                      </a:r>
                    </a:p>
                  </a:txBody>
                  <a:tcPr marL="9525" marR="9525" marT="9525" marB="0" anchor="b">
                    <a:lnL>
                      <a:noFill/>
                    </a:lnL>
                    <a:lnR>
                      <a:noFill/>
                    </a:lnR>
                    <a:lnT>
                      <a:noFill/>
                    </a:lnT>
                    <a:lnB>
                      <a:noFill/>
                    </a:lnB>
                    <a:noFill/>
                  </a:tcPr>
                </a:tc>
                <a:tc>
                  <a:txBody>
                    <a:bodyPr/>
                    <a:lstStyle/>
                    <a:p>
                      <a:pPr algn="r" fontAlgn="b"/>
                      <a:r>
                        <a:rPr lang="en-US" sz="1600" b="0" i="0" u="none" strike="noStrike">
                          <a:solidFill>
                            <a:srgbClr val="000000"/>
                          </a:solidFill>
                          <a:effectLst/>
                          <a:latin typeface="Aptos Narrow" panose="020B0004020202020204" pitchFamily="34" charset="0"/>
                        </a:rPr>
                        <a:t>$240 </a:t>
                      </a:r>
                    </a:p>
                  </a:txBody>
                  <a:tcPr marL="9525" marR="9525" marT="9525" marB="0" anchor="b">
                    <a:lnL>
                      <a:noFill/>
                    </a:lnL>
                    <a:lnR>
                      <a:noFill/>
                    </a:lnR>
                    <a:lnT>
                      <a:noFill/>
                    </a:lnT>
                    <a:lnB>
                      <a:noFill/>
                    </a:lnB>
                    <a:noFill/>
                  </a:tcPr>
                </a:tc>
                <a:extLst>
                  <a:ext uri="{0D108BD9-81ED-4DB2-BD59-A6C34878D82A}">
                    <a16:rowId xmlns:a16="http://schemas.microsoft.com/office/drawing/2014/main" val="2923629943"/>
                  </a:ext>
                </a:extLst>
              </a:tr>
              <a:tr h="343977">
                <a:tc>
                  <a:txBody>
                    <a:bodyPr/>
                    <a:lstStyle/>
                    <a:p>
                      <a:pPr algn="l" fontAlgn="b"/>
                      <a:r>
                        <a:rPr lang="en-US" sz="1600" b="0" i="0" u="none" strike="noStrike">
                          <a:solidFill>
                            <a:srgbClr val="000000"/>
                          </a:solidFill>
                          <a:effectLst/>
                          <a:latin typeface="Aptos Narrow" panose="020B0004020202020204" pitchFamily="34" charset="0"/>
                        </a:rPr>
                        <a:t>CoPays</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ptos Narrow" panose="020B0004020202020204" pitchFamily="34" charset="0"/>
                        </a:rPr>
                        <a:t>$560 </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None</a:t>
                      </a:r>
                    </a:p>
                  </a:txBody>
                  <a:tcPr marL="9525" marR="9525" marT="9525"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991194175"/>
                  </a:ext>
                </a:extLst>
              </a:tr>
              <a:tr h="343977">
                <a:tc>
                  <a:txBody>
                    <a:bodyPr/>
                    <a:lstStyle/>
                    <a:p>
                      <a:pPr algn="l" fontAlgn="b"/>
                      <a:r>
                        <a:rPr lang="en-US" sz="1600" b="0" i="0" u="none" strike="noStrike">
                          <a:solidFill>
                            <a:srgbClr val="000000"/>
                          </a:solidFill>
                          <a:effectLst/>
                          <a:latin typeface="Aptos Narrow" panose="020B0004020202020204" pitchFamily="34" charset="0"/>
                        </a:rPr>
                        <a:t>Drug Copays</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ptos Narrow" panose="020B0004020202020204" pitchFamily="34" charset="0"/>
                        </a:rPr>
                        <a:t>$840 </a:t>
                      </a:r>
                    </a:p>
                  </a:txBody>
                  <a:tcPr marL="9525" marR="9525" marT="9525"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$759 </a:t>
                      </a:r>
                    </a:p>
                  </a:txBody>
                  <a:tcPr marL="9525" marR="9525" marT="9525" marB="0" anchor="b">
                    <a:lnL>
                      <a:noFill/>
                    </a:lnL>
                    <a:lnR>
                      <a:noFill/>
                    </a:lnR>
                    <a:lnT>
                      <a:noFill/>
                    </a:lnT>
                    <a:lnB>
                      <a:noFill/>
                    </a:lnB>
                    <a:noFill/>
                  </a:tcPr>
                </a:tc>
                <a:tc>
                  <a:txBody>
                    <a:bodyPr/>
                    <a:lstStyle/>
                    <a:p>
                      <a:pPr algn="r" fontAlgn="b"/>
                      <a:r>
                        <a:rPr lang="en-US" sz="1600" b="0" i="0" u="none" strike="noStrike">
                          <a:solidFill>
                            <a:srgbClr val="000000"/>
                          </a:solidFill>
                          <a:effectLst/>
                          <a:latin typeface="Aptos Narrow" panose="020B0004020202020204" pitchFamily="34" charset="0"/>
                        </a:rPr>
                        <a:t>$759 </a:t>
                      </a:r>
                    </a:p>
                  </a:txBody>
                  <a:tcPr marL="9525" marR="9525" marT="9525" marB="0" anchor="b">
                    <a:lnL>
                      <a:noFill/>
                    </a:lnL>
                    <a:lnR>
                      <a:noFill/>
                    </a:lnR>
                    <a:lnT>
                      <a:noFill/>
                    </a:lnT>
                    <a:lnB>
                      <a:noFill/>
                    </a:lnB>
                    <a:noFill/>
                  </a:tcPr>
                </a:tc>
                <a:extLst>
                  <a:ext uri="{0D108BD9-81ED-4DB2-BD59-A6C34878D82A}">
                    <a16:rowId xmlns:a16="http://schemas.microsoft.com/office/drawing/2014/main" val="3572402256"/>
                  </a:ext>
                </a:extLst>
              </a:tr>
              <a:tr h="343977">
                <a:tc>
                  <a:txBody>
                    <a:bodyPr/>
                    <a:lstStyle/>
                    <a:p>
                      <a:pPr algn="l" fontAlgn="b"/>
                      <a:r>
                        <a:rPr lang="en-US" sz="1600" b="0" i="0" u="none" strike="noStrike">
                          <a:solidFill>
                            <a:srgbClr val="000000"/>
                          </a:solidFill>
                          <a:effectLst/>
                          <a:latin typeface="Aptos Narrow" panose="020B0004020202020204" pitchFamily="34" charset="0"/>
                        </a:rPr>
                        <a:t>Mark Cuban Savings</a:t>
                      </a:r>
                    </a:p>
                  </a:txBody>
                  <a:tcPr marL="9525" marR="9525" marT="9525"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6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($230)</a:t>
                      </a:r>
                    </a:p>
                  </a:txBody>
                  <a:tcPr marL="9525" marR="9525" marT="9525" marB="0" anchor="b">
                    <a:lnL>
                      <a:noFill/>
                    </a:lnL>
                    <a:lnR>
                      <a:noFill/>
                    </a:lnR>
                    <a:lnT>
                      <a:noFill/>
                    </a:lnT>
                    <a:lnB>
                      <a:noFill/>
                    </a:lnB>
                    <a:noFill/>
                  </a:tcPr>
                </a:tc>
                <a:tc>
                  <a:txBody>
                    <a:bodyPr/>
                    <a:lstStyle/>
                    <a:p>
                      <a:pPr algn="r" fontAlgn="b"/>
                      <a:r>
                        <a:rPr lang="en-US" sz="1600" b="0" i="0" u="none" strike="noStrike">
                          <a:solidFill>
                            <a:srgbClr val="000000"/>
                          </a:solidFill>
                          <a:effectLst/>
                          <a:latin typeface="Aptos Narrow" panose="020B0004020202020204" pitchFamily="34" charset="0"/>
                        </a:rPr>
                        <a:t>($230)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3018366"/>
                  </a:ext>
                </a:extLst>
              </a:tr>
              <a:tr h="361176">
                <a:tc>
                  <a:txBody>
                    <a:bodyPr/>
                    <a:lstStyle/>
                    <a:p>
                      <a:pPr algn="l" fontAlgn="b"/>
                      <a:endParaRPr lang="en-US" sz="16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ptos Narrow" panose="020B0004020202020204" pitchFamily="34" charset="0"/>
                        </a:rPr>
                        <a:t>$3,420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endParaRPr lang="en-US" sz="16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600" b="0" i="0" u="none" strike="noStrike" dirty="0">
                          <a:solidFill>
                            <a:srgbClr val="000000"/>
                          </a:solidFill>
                          <a:effectLst/>
                          <a:latin typeface="Aptos Narrow" panose="020B0004020202020204" pitchFamily="34" charset="0"/>
                        </a:rPr>
                        <a:t>$2,716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361818979"/>
                  </a:ext>
                </a:extLst>
              </a:tr>
            </a:tbl>
          </a:graphicData>
        </a:graphic>
      </p:graphicFrame>
    </p:spTree>
    <p:extLst>
      <p:ext uri="{BB962C8B-B14F-4D97-AF65-F5344CB8AC3E}">
        <p14:creationId xmlns:p14="http://schemas.microsoft.com/office/powerpoint/2010/main" val="212465625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a:xfrm>
            <a:off x="-398559" y="256349"/>
            <a:ext cx="12877800" cy="1325563"/>
          </a:xfrm>
        </p:spPr>
        <p:txBody>
          <a:bodyPr>
            <a:normAutofit/>
          </a:bodyPr>
          <a:lstStyle/>
          <a:p>
            <a:pPr algn="ctr"/>
            <a:r>
              <a:rPr lang="en-US" sz="3600" dirty="0">
                <a:solidFill>
                  <a:srgbClr val="84754E"/>
                </a:solidFill>
              </a:rPr>
              <a:t>State DSH Proposed Rule Amendment – </a:t>
            </a:r>
            <a:r>
              <a:rPr lang="en-US" sz="3600" b="1" dirty="0">
                <a:solidFill>
                  <a:srgbClr val="FF0000"/>
                </a:solidFill>
              </a:rPr>
              <a:t>NOW FINAL</a:t>
            </a:r>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782541" y="1581912"/>
            <a:ext cx="10515600" cy="4736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rPr>
              <a:t>Will Deem </a:t>
            </a:r>
            <a:r>
              <a:rPr kumimoji="0" lang="en-US" sz="2400" b="1" i="1" u="sng" strike="noStrike" kern="1200" cap="none" spc="0" normalizeH="0" baseline="0" noProof="0" dirty="0">
                <a:ln>
                  <a:noFill/>
                </a:ln>
                <a:solidFill>
                  <a:prstClr val="black"/>
                </a:solidFill>
                <a:effectLst/>
                <a:uLnTx/>
                <a:uFillTx/>
                <a:latin typeface="PalatinoLinotype-Roman"/>
              </a:rPr>
              <a:t>ALL</a:t>
            </a:r>
            <a:r>
              <a:rPr kumimoji="0" lang="en-US" sz="2400" b="0" i="0" u="none" strike="noStrike" kern="1200" cap="none" spc="0" normalizeH="0" baseline="0" noProof="0" dirty="0">
                <a:ln>
                  <a:noFill/>
                </a:ln>
                <a:solidFill>
                  <a:prstClr val="black"/>
                </a:solidFill>
                <a:effectLst/>
                <a:uLnTx/>
                <a:uFillTx/>
                <a:latin typeface="PalatinoLinotype-Roman"/>
              </a:rPr>
              <a:t> Rural Hospitals eligible for DSH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rPr>
              <a:t>Will Exempt </a:t>
            </a:r>
            <a:r>
              <a:rPr kumimoji="0" lang="en-US" sz="2400" b="1" i="1" u="sng" strike="noStrike" kern="1200" cap="none" spc="0" normalizeH="0" baseline="0" noProof="0" dirty="0">
                <a:ln>
                  <a:noFill/>
                </a:ln>
                <a:solidFill>
                  <a:prstClr val="black"/>
                </a:solidFill>
                <a:effectLst/>
                <a:uLnTx/>
                <a:uFillTx/>
                <a:latin typeface="PalatinoLinotype-Roman"/>
              </a:rPr>
              <a:t>ALL</a:t>
            </a:r>
            <a:r>
              <a:rPr kumimoji="0" lang="en-US" sz="2400" b="0" i="0" u="none" strike="noStrike" kern="1200" cap="none" spc="0" normalizeH="0" baseline="0" noProof="0" dirty="0">
                <a:ln>
                  <a:noFill/>
                </a:ln>
                <a:solidFill>
                  <a:prstClr val="black"/>
                </a:solidFill>
                <a:effectLst/>
                <a:uLnTx/>
                <a:uFillTx/>
                <a:latin typeface="PalatinoLinotype-Roman"/>
              </a:rPr>
              <a:t> Rural Hospitals from the trauma system COP</a:t>
            </a:r>
            <a:endParaRPr kumimoji="0" lang="en-US" sz="1600" b="0" i="0" u="none" strike="noStrike" kern="1200" cap="none" spc="0" normalizeH="0" baseline="0" noProof="0" dirty="0">
              <a:ln>
                <a:noFill/>
              </a:ln>
              <a:solidFill>
                <a:prstClr val="black"/>
              </a:solidFill>
              <a:effectLst/>
              <a:uLnTx/>
              <a:uFillTx/>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rPr>
              <a:t>What Does This Mean?</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Linotype-Roman"/>
              </a:rPr>
              <a:t>Must meet all other </a:t>
            </a:r>
            <a:r>
              <a:rPr kumimoji="0" lang="en-US" sz="2000" b="0" i="1" u="sng" strike="noStrike" kern="1200" cap="none" spc="0" normalizeH="0" baseline="0" noProof="0" dirty="0">
                <a:ln>
                  <a:noFill/>
                </a:ln>
                <a:solidFill>
                  <a:prstClr val="black"/>
                </a:solidFill>
                <a:effectLst/>
                <a:uLnTx/>
                <a:uFillTx/>
                <a:latin typeface="PalatinoLinotype-Roman"/>
              </a:rPr>
              <a:t>federal</a:t>
            </a:r>
            <a:r>
              <a:rPr kumimoji="0" lang="en-US" sz="2000" b="0" i="0" u="none" strike="noStrike" kern="1200" cap="none" spc="0" normalizeH="0" baseline="0" noProof="0" dirty="0">
                <a:ln>
                  <a:noFill/>
                </a:ln>
                <a:solidFill>
                  <a:prstClr val="black"/>
                </a:solidFill>
                <a:effectLst/>
                <a:uLnTx/>
                <a:uFillTx/>
                <a:latin typeface="PalatinoLinotype-Roman"/>
              </a:rPr>
              <a:t> conditions of participation (COP) and eligibility requirements (</a:t>
            </a:r>
            <a:r>
              <a:rPr kumimoji="0" lang="en-US" sz="2000" b="0" i="0" u="none" strike="noStrike" kern="1200" cap="none" spc="0" normalizeH="0" baseline="0" noProof="0" dirty="0" err="1">
                <a:ln>
                  <a:noFill/>
                </a:ln>
                <a:solidFill>
                  <a:prstClr val="black"/>
                </a:solidFill>
                <a:effectLst/>
                <a:uLnTx/>
                <a:uFillTx/>
                <a:latin typeface="PalatinoLinotype-Roman"/>
              </a:rPr>
              <a:t>ie</a:t>
            </a:r>
            <a:r>
              <a:rPr kumimoji="0" lang="en-US" sz="2000" b="0" i="0" u="none" strike="noStrike" kern="1200" cap="none" spc="0" normalizeH="0" baseline="0" noProof="0" dirty="0">
                <a:ln>
                  <a:noFill/>
                </a:ln>
                <a:solidFill>
                  <a:prstClr val="black"/>
                </a:solidFill>
                <a:effectLst/>
                <a:uLnTx/>
                <a:uFillTx/>
                <a:latin typeface="PalatinoLinotype-Roman"/>
              </a:rPr>
              <a:t>. 1% MIUR (Medicaid Inpatient Utilization Rate – includes traditional Medicaid and Medicaid MCO) and 2-physician requirement)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Linotype-Roman"/>
              </a:rPr>
              <a:t>Exempt from 2-physician requirement if your hospital was open as of 12/22/1987 and </a:t>
            </a:r>
            <a:r>
              <a:rPr kumimoji="0" lang="en-US" sz="2000" b="0" i="1" u="sng" strike="noStrike" kern="1200" cap="none" spc="0" normalizeH="0" baseline="0" noProof="0" dirty="0">
                <a:ln>
                  <a:noFill/>
                </a:ln>
                <a:solidFill>
                  <a:prstClr val="black"/>
                </a:solidFill>
                <a:effectLst/>
                <a:uLnTx/>
                <a:uFillTx/>
                <a:latin typeface="PalatinoLinotype-Roman"/>
              </a:rPr>
              <a:t>not</a:t>
            </a:r>
            <a:r>
              <a:rPr kumimoji="0" lang="en-US" sz="2000" b="0" i="0" u="none" strike="noStrike" kern="1200" cap="none" spc="0" normalizeH="0" baseline="0" noProof="0" dirty="0">
                <a:ln>
                  <a:noFill/>
                </a:ln>
                <a:solidFill>
                  <a:prstClr val="black"/>
                </a:solidFill>
                <a:effectLst/>
                <a:uLnTx/>
                <a:uFillTx/>
                <a:latin typeface="PalatinoLinotype-Roman"/>
              </a:rPr>
              <a:t> offering non-emergent OB services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Linotype-Roman"/>
              </a:rPr>
              <a:t>Trauma Designation not an issue any longer</a:t>
            </a:r>
            <a:endParaRPr kumimoji="0" lang="en-US" sz="2400" b="0" i="0" u="none" strike="noStrike" kern="1200" cap="none" spc="0" normalizeH="0" baseline="0" noProof="0" dirty="0">
              <a:ln>
                <a:noFill/>
              </a:ln>
              <a:solidFill>
                <a:prstClr val="black"/>
              </a:solidFill>
              <a:effectLst/>
              <a:uLnTx/>
              <a:uFillTx/>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PalatinoLinotype-Roman"/>
              </a:rPr>
              <a:t>Able to apply for DSH starting with DY 14 (2025) application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Linotype-Roman"/>
              </a:rPr>
              <a:t>DSH Anticipated IGT/Payment file released on June 10</a:t>
            </a:r>
            <a:r>
              <a:rPr kumimoji="0" lang="en-US" sz="2000" b="0" i="0" u="none" strike="noStrike" kern="1200" cap="none" spc="0" normalizeH="0" baseline="30000" noProof="0" dirty="0">
                <a:ln>
                  <a:noFill/>
                </a:ln>
                <a:solidFill>
                  <a:prstClr val="black"/>
                </a:solidFill>
                <a:effectLst/>
                <a:uLnTx/>
                <a:uFillTx/>
                <a:latin typeface="PalatinoLinotype-Roman"/>
              </a:rPr>
              <a:t>th</a:t>
            </a:r>
            <a:endParaRPr kumimoji="0" lang="en-US" sz="2000" b="0" i="0" u="none" strike="noStrike" kern="1200" cap="none" spc="0" normalizeH="0" baseline="0" noProof="0" dirty="0">
              <a:ln>
                <a:noFill/>
              </a:ln>
              <a:solidFill>
                <a:prstClr val="black"/>
              </a:solidFill>
              <a:effectLst/>
              <a:uLnTx/>
              <a:uFillTx/>
              <a:latin typeface="PalatinoLinotype-Roman"/>
            </a:endParaRPr>
          </a:p>
          <a:p>
            <a:pPr lvl="1">
              <a:spcBef>
                <a:spcPts val="1000"/>
              </a:spcBef>
              <a:defRPr/>
            </a:pPr>
            <a:r>
              <a:rPr lang="en-US" sz="1600" dirty="0">
                <a:solidFill>
                  <a:prstClr val="black"/>
                </a:solidFill>
                <a:latin typeface="PalatinoLinotype-Roman"/>
              </a:rPr>
              <a:t>IGT July 1</a:t>
            </a:r>
            <a:r>
              <a:rPr lang="en-US" sz="1600" baseline="30000" dirty="0">
                <a:solidFill>
                  <a:prstClr val="black"/>
                </a:solidFill>
                <a:latin typeface="PalatinoLinotype-Roman"/>
              </a:rPr>
              <a:t>st</a:t>
            </a:r>
            <a:r>
              <a:rPr lang="en-US" sz="1600" dirty="0">
                <a:solidFill>
                  <a:prstClr val="black"/>
                </a:solidFill>
                <a:latin typeface="PalatinoLinotype-Roman"/>
              </a:rPr>
              <a:t> </a:t>
            </a:r>
            <a:r>
              <a:rPr lang="en-US" sz="1600" dirty="0">
                <a:solidFill>
                  <a:prstClr val="black"/>
                </a:solidFill>
                <a:latin typeface="PalatinoLinotype-Roman"/>
                <a:sym typeface="Wingdings" panose="05000000000000000000" pitchFamily="2" charset="2"/>
              </a:rPr>
              <a:t> payment 30 days later (no IGT for private facilities)</a:t>
            </a:r>
            <a:endParaRPr kumimoji="0" lang="en-US" sz="1600" b="0" i="0" u="none" strike="noStrike" kern="1200" cap="none" spc="0" normalizeH="0" baseline="0" noProof="0" dirty="0">
              <a:ln>
                <a:noFill/>
              </a:ln>
              <a:solidFill>
                <a:prstClr val="black"/>
              </a:solidFill>
              <a:effectLst/>
              <a:uLnTx/>
              <a:uFillTx/>
              <a:latin typeface="PalatinoLinotype-Roman"/>
            </a:endParaRPr>
          </a:p>
          <a:p>
            <a:pPr marL="457200" marR="0" lvl="1"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334893956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a:xfrm>
            <a:off x="838200" y="265973"/>
            <a:ext cx="10515600" cy="1325563"/>
          </a:xfrm>
        </p:spPr>
        <p:txBody>
          <a:bodyPr/>
          <a:lstStyle/>
          <a:p>
            <a:pPr algn="ctr"/>
            <a:r>
              <a:rPr lang="en-US">
                <a:solidFill>
                  <a:srgbClr val="84754E"/>
                </a:solidFill>
              </a:rPr>
              <a:t>LEGISLATIVE SOLUTIONS</a:t>
            </a:r>
            <a:endParaRPr lang="en-US"/>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591535"/>
            <a:ext cx="10515600" cy="53601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latin typeface="PalatinoLinotype-Roman"/>
              </a:rPr>
              <a:t>Current Legislation - </a:t>
            </a:r>
          </a:p>
          <a:p>
            <a:pPr marL="457200" lvl="1" indent="0">
              <a:buNone/>
            </a:pPr>
            <a:endParaRPr lang="en-US" dirty="0">
              <a:solidFill>
                <a:schemeClr val="tx1"/>
              </a:solidFill>
              <a:latin typeface="PalatinoLinotype-Roman"/>
            </a:endParaRPr>
          </a:p>
          <a:p>
            <a:pPr lvl="1"/>
            <a:r>
              <a:rPr lang="en-US" dirty="0">
                <a:solidFill>
                  <a:schemeClr val="tx1"/>
                </a:solidFill>
                <a:latin typeface="PalatinoLinotype-Roman"/>
              </a:rPr>
              <a:t>Two Bills in Congress to address / assist with Medicare Advantage payment models</a:t>
            </a:r>
          </a:p>
          <a:p>
            <a:pPr lvl="2"/>
            <a:r>
              <a:rPr lang="en-US" sz="2400" dirty="0">
                <a:solidFill>
                  <a:schemeClr val="tx1"/>
                </a:solidFill>
                <a:latin typeface="PalatinoLinotype-Roman"/>
              </a:rPr>
              <a:t>One</a:t>
            </a:r>
            <a:r>
              <a:rPr lang="en-US" sz="2400" b="0" i="0" u="none" strike="noStrike" baseline="0" dirty="0">
                <a:solidFill>
                  <a:schemeClr val="tx1"/>
                </a:solidFill>
                <a:latin typeface="PalatinoLinotype-Roman"/>
              </a:rPr>
              <a:t> dealing with Payment level review – Pre-authorization.</a:t>
            </a:r>
          </a:p>
          <a:p>
            <a:pPr lvl="3"/>
            <a:r>
              <a:rPr lang="en-US" sz="2400" dirty="0">
                <a:solidFill>
                  <a:schemeClr val="tx1"/>
                </a:solidFill>
                <a:latin typeface="PalatinoLinotype-Roman"/>
              </a:rPr>
              <a:t>Texas Gold Card</a:t>
            </a:r>
            <a:endParaRPr lang="en-US" sz="2400" b="0" i="0" u="none" strike="noStrike" baseline="0" dirty="0">
              <a:solidFill>
                <a:schemeClr val="tx1"/>
              </a:solidFill>
              <a:latin typeface="PalatinoLinotype-Roman"/>
            </a:endParaRPr>
          </a:p>
          <a:p>
            <a:pPr lvl="2"/>
            <a:r>
              <a:rPr lang="en-US" sz="2400" dirty="0">
                <a:solidFill>
                  <a:schemeClr val="tx1"/>
                </a:solidFill>
                <a:latin typeface="PalatinoLinotype-Roman"/>
              </a:rPr>
              <a:t>One dealing with increased level of price transparency in data for MA plans.</a:t>
            </a:r>
          </a:p>
          <a:p>
            <a:pPr lvl="2"/>
            <a:r>
              <a:rPr lang="en-US" sz="2400" b="0" i="0" u="none" strike="noStrike" baseline="0" dirty="0">
                <a:solidFill>
                  <a:schemeClr val="tx1"/>
                </a:solidFill>
                <a:latin typeface="PalatinoLinotype-Roman"/>
              </a:rPr>
              <a:t>None </a:t>
            </a:r>
            <a:r>
              <a:rPr lang="en-US" sz="2400" dirty="0">
                <a:solidFill>
                  <a:schemeClr val="tx1"/>
                </a:solidFill>
                <a:latin typeface="PalatinoLinotype-Roman"/>
              </a:rPr>
              <a:t>addressing improvement of payment criteria or accountability – including in the currently discussed H.R.1  (labelled the “Big Beautiful Bill”).</a:t>
            </a:r>
          </a:p>
          <a:p>
            <a:pPr marL="0" indent="0">
              <a:buNone/>
            </a:pPr>
            <a:endParaRPr lang="en-US" sz="2400" b="0" i="0" u="none" strike="noStrike" baseline="0" dirty="0">
              <a:solidFill>
                <a:schemeClr val="tx1"/>
              </a:solidFill>
              <a:latin typeface="PalatinoLinotype-Roman"/>
            </a:endParaRPr>
          </a:p>
          <a:p>
            <a:pPr lvl="1"/>
            <a:r>
              <a:rPr lang="en-US" b="0" i="0" u="none" strike="noStrike" baseline="0" dirty="0">
                <a:solidFill>
                  <a:schemeClr val="tx1"/>
                </a:solidFill>
                <a:latin typeface="PalatinoLinotype-Roman"/>
              </a:rPr>
              <a:t>MEDPAC did just issue a report to Congress in March</a:t>
            </a:r>
          </a:p>
        </p:txBody>
      </p:sp>
    </p:spTree>
    <p:extLst>
      <p:ext uri="{BB962C8B-B14F-4D97-AF65-F5344CB8AC3E}">
        <p14:creationId xmlns:p14="http://schemas.microsoft.com/office/powerpoint/2010/main" val="59333318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35BFA-09C7-EE4F-7E86-5F66754ECB6F}"/>
              </a:ext>
            </a:extLst>
          </p:cNvPr>
          <p:cNvPicPr>
            <a:picLocks noChangeAspect="1"/>
          </p:cNvPicPr>
          <p:nvPr/>
        </p:nvPicPr>
        <p:blipFill>
          <a:blip r:embed="rId3"/>
          <a:stretch>
            <a:fillRect/>
          </a:stretch>
        </p:blipFill>
        <p:spPr>
          <a:xfrm>
            <a:off x="845848" y="795688"/>
            <a:ext cx="10669986" cy="1611137"/>
          </a:xfrm>
          <a:prstGeom prst="rect">
            <a:avLst/>
          </a:prstGeom>
        </p:spPr>
      </p:pic>
      <p:sp>
        <p:nvSpPr>
          <p:cNvPr id="2" name="Title 1">
            <a:extLst>
              <a:ext uri="{FF2B5EF4-FFF2-40B4-BE49-F238E27FC236}">
                <a16:creationId xmlns:a16="http://schemas.microsoft.com/office/drawing/2014/main" id="{4A0515E9-2208-1075-05B5-58FF54915571}"/>
              </a:ext>
            </a:extLst>
          </p:cNvPr>
          <p:cNvSpPr>
            <a:spLocks noGrp="1"/>
          </p:cNvSpPr>
          <p:nvPr>
            <p:ph type="ctrTitle"/>
          </p:nvPr>
        </p:nvSpPr>
        <p:spPr>
          <a:xfrm>
            <a:off x="1520858" y="1511705"/>
            <a:ext cx="9144000" cy="2387600"/>
          </a:xfrm>
        </p:spPr>
        <p:txBody>
          <a:bodyPr/>
          <a:lstStyle/>
          <a:p>
            <a:r>
              <a:rPr lang="en-US" sz="6000"/>
              <a:t>Questions?</a:t>
            </a:r>
            <a:endParaRPr lang="en-US"/>
          </a:p>
        </p:txBody>
      </p:sp>
      <p:sp>
        <p:nvSpPr>
          <p:cNvPr id="4" name="Subtitle 3">
            <a:extLst>
              <a:ext uri="{FF2B5EF4-FFF2-40B4-BE49-F238E27FC236}">
                <a16:creationId xmlns:a16="http://schemas.microsoft.com/office/drawing/2014/main" id="{58EEBA75-0B9B-28D4-020F-F54C6D9982E9}"/>
              </a:ext>
            </a:extLst>
          </p:cNvPr>
          <p:cNvSpPr>
            <a:spLocks noGrp="1"/>
          </p:cNvSpPr>
          <p:nvPr>
            <p:ph type="subTitle" idx="1"/>
          </p:nvPr>
        </p:nvSpPr>
        <p:spPr>
          <a:xfrm>
            <a:off x="1524000" y="4907756"/>
            <a:ext cx="9144000" cy="1655762"/>
          </a:xfrm>
        </p:spPr>
        <p:txBody>
          <a:bodyPr/>
          <a:lstStyle/>
          <a:p>
            <a:endParaRPr lang="en-US"/>
          </a:p>
        </p:txBody>
      </p:sp>
      <p:pic>
        <p:nvPicPr>
          <p:cNvPr id="5" name="Picture 4">
            <a:extLst>
              <a:ext uri="{FF2B5EF4-FFF2-40B4-BE49-F238E27FC236}">
                <a16:creationId xmlns:a16="http://schemas.microsoft.com/office/drawing/2014/main" id="{0AA58865-006C-3BDB-B778-6F4B7DB3707F}"/>
              </a:ext>
            </a:extLst>
          </p:cNvPr>
          <p:cNvPicPr>
            <a:picLocks noChangeAspect="1"/>
          </p:cNvPicPr>
          <p:nvPr/>
        </p:nvPicPr>
        <p:blipFill>
          <a:blip r:embed="rId4"/>
          <a:stretch>
            <a:fillRect/>
          </a:stretch>
        </p:blipFill>
        <p:spPr>
          <a:xfrm>
            <a:off x="1329373" y="3987743"/>
            <a:ext cx="9526970" cy="2717103"/>
          </a:xfrm>
          <a:prstGeom prst="rect">
            <a:avLst/>
          </a:prstGeom>
        </p:spPr>
      </p:pic>
    </p:spTree>
    <p:extLst>
      <p:ext uri="{BB962C8B-B14F-4D97-AF65-F5344CB8AC3E}">
        <p14:creationId xmlns:p14="http://schemas.microsoft.com/office/powerpoint/2010/main" val="378336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831290-B9E2-D722-E4F6-F7DD4DBCB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8EA57-09BC-D83F-CEF8-320B662E25C7}"/>
              </a:ext>
            </a:extLst>
          </p:cNvPr>
          <p:cNvSpPr>
            <a:spLocks noGrp="1"/>
          </p:cNvSpPr>
          <p:nvPr>
            <p:ph type="title"/>
          </p:nvPr>
        </p:nvSpPr>
        <p:spPr/>
        <p:txBody>
          <a:bodyPr/>
          <a:lstStyle/>
          <a:p>
            <a:pPr algn="ctr"/>
            <a:r>
              <a:rPr lang="en-US" dirty="0">
                <a:solidFill>
                  <a:srgbClr val="84754E"/>
                </a:solidFill>
              </a:rPr>
              <a:t>The DSH/UC Application</a:t>
            </a:r>
          </a:p>
        </p:txBody>
      </p:sp>
      <p:sp>
        <p:nvSpPr>
          <p:cNvPr id="5" name="Content Placeholder 2">
            <a:extLst>
              <a:ext uri="{FF2B5EF4-FFF2-40B4-BE49-F238E27FC236}">
                <a16:creationId xmlns:a16="http://schemas.microsoft.com/office/drawing/2014/main" id="{3C81D915-4CCC-03CA-C318-309FF8BA434C}"/>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r>
              <a:rPr lang="en-US" sz="2400" dirty="0">
                <a:solidFill>
                  <a:schemeClr val="tx1"/>
                </a:solidFill>
                <a:latin typeface="Palatino Linotype" panose="02040502050505030304" pitchFamily="18" charset="0"/>
              </a:rPr>
              <a:t>a.k.a. the DSH/UC Tool</a:t>
            </a:r>
          </a:p>
          <a:p>
            <a:r>
              <a:rPr lang="en-US" sz="2400" dirty="0">
                <a:solidFill>
                  <a:schemeClr val="tx1"/>
                </a:solidFill>
                <a:latin typeface="Palatino Linotype" panose="02040502050505030304" pitchFamily="18" charset="0"/>
              </a:rPr>
              <a:t>Combines application for both the DSH and UC programs</a:t>
            </a:r>
          </a:p>
          <a:p>
            <a:pPr lvl="1"/>
            <a:r>
              <a:rPr lang="en-US" dirty="0">
                <a:solidFill>
                  <a:schemeClr val="tx1"/>
                </a:solidFill>
                <a:latin typeface="Palatino Linotype" panose="02040502050505030304" pitchFamily="18" charset="0"/>
              </a:rPr>
              <a:t>Schedules 1-3 = UC Calculations</a:t>
            </a:r>
          </a:p>
          <a:p>
            <a:pPr lvl="1"/>
            <a:r>
              <a:rPr lang="en-US" dirty="0">
                <a:solidFill>
                  <a:schemeClr val="tx1"/>
                </a:solidFill>
                <a:latin typeface="Palatino Linotype" panose="02040502050505030304" pitchFamily="18" charset="0"/>
              </a:rPr>
              <a:t>Schedule 4 = DSH Calculations</a:t>
            </a:r>
          </a:p>
          <a:p>
            <a:r>
              <a:rPr lang="en-US" sz="2400" dirty="0">
                <a:solidFill>
                  <a:schemeClr val="tx1"/>
                </a:solidFill>
                <a:latin typeface="Palatino Linotype" panose="02040502050505030304" pitchFamily="18" charset="0"/>
              </a:rPr>
              <a:t>Uses 2-year-old data to apply for future DSH/UC funding; based on federal fiscal year ends.</a:t>
            </a:r>
          </a:p>
          <a:p>
            <a:pPr lvl="1"/>
            <a:r>
              <a:rPr lang="en-US" dirty="0">
                <a:solidFill>
                  <a:schemeClr val="tx1"/>
                </a:solidFill>
                <a:latin typeface="Palatino Linotype" panose="02040502050505030304" pitchFamily="18" charset="0"/>
              </a:rPr>
              <a:t>Ex: For 2025 DSH/UC application: </a:t>
            </a:r>
          </a:p>
          <a:p>
            <a:pPr lvl="2"/>
            <a:r>
              <a:rPr lang="en-US" sz="2400" dirty="0">
                <a:solidFill>
                  <a:schemeClr val="tx1"/>
                </a:solidFill>
                <a:latin typeface="Palatino Linotype" panose="02040502050505030304" pitchFamily="18" charset="0"/>
              </a:rPr>
              <a:t>DSH Program year/UC Demonstration year = 10/1/24 - 9/30/25 </a:t>
            </a:r>
          </a:p>
          <a:p>
            <a:pPr lvl="2"/>
            <a:r>
              <a:rPr lang="en-US" sz="2400" dirty="0">
                <a:solidFill>
                  <a:schemeClr val="tx1"/>
                </a:solidFill>
                <a:latin typeface="Palatino Linotype" panose="02040502050505030304" pitchFamily="18" charset="0"/>
              </a:rPr>
              <a:t>Data Year used as basis for the application = 10/1/22 - 9/30/23</a:t>
            </a:r>
          </a:p>
          <a:p>
            <a:r>
              <a:rPr lang="en-US" sz="2400" dirty="0">
                <a:solidFill>
                  <a:schemeClr val="tx1"/>
                </a:solidFill>
                <a:latin typeface="Palatino Linotype" panose="02040502050505030304" pitchFamily="18" charset="0"/>
              </a:rPr>
              <a:t>Application historically sent out by the HHSC to Hospitals around mid-October; due mid to late November</a:t>
            </a: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334612572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AA33CF-683F-FA4C-6F4D-00BF4A09C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0AB57-C0FA-2F66-1B8E-5877D6F109B0}"/>
              </a:ext>
            </a:extLst>
          </p:cNvPr>
          <p:cNvSpPr>
            <a:spLocks noGrp="1"/>
          </p:cNvSpPr>
          <p:nvPr>
            <p:ph type="title"/>
          </p:nvPr>
        </p:nvSpPr>
        <p:spPr/>
        <p:txBody>
          <a:bodyPr/>
          <a:lstStyle/>
          <a:p>
            <a:pPr algn="ctr"/>
            <a:r>
              <a:rPr lang="en-US" dirty="0">
                <a:solidFill>
                  <a:srgbClr val="84754E"/>
                </a:solidFill>
              </a:rPr>
              <a:t>Application Process - DSH</a:t>
            </a:r>
          </a:p>
        </p:txBody>
      </p:sp>
      <p:sp>
        <p:nvSpPr>
          <p:cNvPr id="5" name="Content Placeholder 2">
            <a:extLst>
              <a:ext uri="{FF2B5EF4-FFF2-40B4-BE49-F238E27FC236}">
                <a16:creationId xmlns:a16="http://schemas.microsoft.com/office/drawing/2014/main" id="{8543D40D-DD4E-8798-23DF-FDB75E1170D8}"/>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Data relative to discharge dates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Key Components:</a:t>
            </a:r>
          </a:p>
          <a:p>
            <a:pPr lvl="1">
              <a:spcBef>
                <a:spcPts val="1000"/>
              </a:spcBef>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Medicaid inpatient days</a:t>
            </a:r>
          </a:p>
          <a:p>
            <a:pPr lvl="1">
              <a:spcBef>
                <a:spcPts val="1000"/>
              </a:spcBef>
              <a:defRPr/>
            </a:pPr>
            <a:r>
              <a:rPr lang="en-US" dirty="0">
                <a:solidFill>
                  <a:prstClr val="black"/>
                </a:solidFill>
                <a:latin typeface="PalatinoLinotype-Roman"/>
              </a:rPr>
              <a:t>Low-income utilization rate</a:t>
            </a:r>
          </a:p>
          <a:p>
            <a:pPr lvl="1">
              <a:spcBef>
                <a:spcPts val="1000"/>
              </a:spcBef>
              <a:defRPr/>
            </a:pPr>
            <a:r>
              <a:rPr lang="en-US" dirty="0">
                <a:solidFill>
                  <a:prstClr val="black"/>
                </a:solidFill>
                <a:latin typeface="PalatinoLinotype-Roman"/>
              </a:rPr>
              <a:t>Financial data from hospital cost report</a:t>
            </a: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29854734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A079B2-7A0A-D6AE-DAF1-5816A60B4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CA98D-D337-A1DB-9167-0E72C841AAC6}"/>
              </a:ext>
            </a:extLst>
          </p:cNvPr>
          <p:cNvSpPr>
            <a:spLocks noGrp="1"/>
          </p:cNvSpPr>
          <p:nvPr>
            <p:ph type="title"/>
          </p:nvPr>
        </p:nvSpPr>
        <p:spPr/>
        <p:txBody>
          <a:bodyPr/>
          <a:lstStyle/>
          <a:p>
            <a:pPr algn="ctr"/>
            <a:r>
              <a:rPr lang="en-US" dirty="0">
                <a:solidFill>
                  <a:srgbClr val="84754E"/>
                </a:solidFill>
              </a:rPr>
              <a:t>Application Process - UC</a:t>
            </a:r>
          </a:p>
        </p:txBody>
      </p:sp>
      <p:sp>
        <p:nvSpPr>
          <p:cNvPr id="5" name="Content Placeholder 2">
            <a:extLst>
              <a:ext uri="{FF2B5EF4-FFF2-40B4-BE49-F238E27FC236}">
                <a16:creationId xmlns:a16="http://schemas.microsoft.com/office/drawing/2014/main" id="{6207D461-0B27-C968-D6C8-E0562054ABDE}"/>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Data relative to write-off dates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PalatinoLinotype-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Key Components:</a:t>
            </a:r>
          </a:p>
          <a:p>
            <a:pPr lvl="1">
              <a:spcBef>
                <a:spcPts val="1000"/>
              </a:spcBef>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Uninsured charity care costs</a:t>
            </a:r>
          </a:p>
          <a:p>
            <a:pPr lvl="2">
              <a:spcBef>
                <a:spcPts val="1000"/>
              </a:spcBef>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Requires </a:t>
            </a:r>
            <a:r>
              <a:rPr lang="en-US" dirty="0">
                <a:solidFill>
                  <a:prstClr val="black"/>
                </a:solidFill>
                <a:latin typeface="PalatinoLinotype-Roman"/>
              </a:rPr>
              <a:t>proper classification of charity care vs bad debt</a:t>
            </a: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lvl="1">
              <a:spcBef>
                <a:spcPts val="1000"/>
              </a:spcBef>
              <a:defRPr/>
            </a:pPr>
            <a:r>
              <a:rPr lang="en-US" dirty="0">
                <a:solidFill>
                  <a:prstClr val="black"/>
                </a:solidFill>
                <a:latin typeface="PalatinoLinotype-Roman"/>
              </a:rPr>
              <a:t>Medicaid shortfall amounts</a:t>
            </a:r>
          </a:p>
          <a:p>
            <a:pPr lvl="2">
              <a:spcBef>
                <a:spcPts val="1000"/>
              </a:spcBef>
              <a:defRPr/>
            </a:pPr>
            <a:r>
              <a:rPr lang="en-US" dirty="0">
                <a:solidFill>
                  <a:prstClr val="black"/>
                </a:solidFill>
                <a:latin typeface="PalatinoLinotype-Roman"/>
              </a:rPr>
              <a:t>Medicaid costs – Medicaid Payments</a:t>
            </a:r>
          </a:p>
          <a:p>
            <a:pPr lvl="1">
              <a:spcBef>
                <a:spcPts val="1000"/>
              </a:spcBef>
              <a:defRPr/>
            </a:pPr>
            <a:r>
              <a:rPr lang="en-US" dirty="0">
                <a:solidFill>
                  <a:prstClr val="black"/>
                </a:solidFill>
                <a:latin typeface="PalatinoLinotype-Roman"/>
              </a:rPr>
              <a:t>Financial data from hospital cost report</a:t>
            </a: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39608459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8003F9-5262-E692-C388-80D784723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A73DF-DA77-2D91-546B-2C46D15F4132}"/>
              </a:ext>
            </a:extLst>
          </p:cNvPr>
          <p:cNvSpPr>
            <a:spLocks noGrp="1"/>
          </p:cNvSpPr>
          <p:nvPr>
            <p:ph type="title"/>
          </p:nvPr>
        </p:nvSpPr>
        <p:spPr/>
        <p:txBody>
          <a:bodyPr/>
          <a:lstStyle/>
          <a:p>
            <a:pPr algn="ctr"/>
            <a:r>
              <a:rPr lang="en-US" dirty="0">
                <a:solidFill>
                  <a:srgbClr val="84754E"/>
                </a:solidFill>
              </a:rPr>
              <a:t>Audit Process - DSH</a:t>
            </a:r>
          </a:p>
        </p:txBody>
      </p:sp>
      <p:sp>
        <p:nvSpPr>
          <p:cNvPr id="5" name="Content Placeholder 2">
            <a:extLst>
              <a:ext uri="{FF2B5EF4-FFF2-40B4-BE49-F238E27FC236}">
                <a16:creationId xmlns:a16="http://schemas.microsoft.com/office/drawing/2014/main" id="{6AE543EA-30D3-E43B-E7C2-7AAF1CD19D2E}"/>
              </a:ext>
            </a:extLst>
          </p:cNvPr>
          <p:cNvSpPr txBox="1">
            <a:spLocks/>
          </p:cNvSpPr>
          <p:nvPr/>
        </p:nvSpPr>
        <p:spPr>
          <a:xfrm>
            <a:off x="1090448" y="1572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Conducted by Myers &amp; Stauffer (contracted by HHSC)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alatinoLinotype-Roman"/>
                <a:ea typeface="+mn-ea"/>
                <a:cs typeface="+mn-cs"/>
              </a:rPr>
              <a:t>Occurs every spring </a:t>
            </a:r>
            <a:r>
              <a:rPr lang="en-US" dirty="0">
                <a:solidFill>
                  <a:prstClr val="black"/>
                </a:solidFill>
                <a:latin typeface="PalatinoLinotype-Roman"/>
                <a:sym typeface="Wingdings" panose="05000000000000000000" pitchFamily="2" charset="2"/>
              </a:rPr>
              <a:t> typically in March</a:t>
            </a:r>
            <a:endParaRPr kumimoji="0" lang="en-US" sz="28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Occurs almost 3 years after the application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PalatinoLinotype-Roman"/>
              </a:rPr>
              <a:t>Validates:</a:t>
            </a:r>
          </a:p>
          <a:p>
            <a:pPr lvl="1">
              <a:spcBef>
                <a:spcPts val="1000"/>
              </a:spcBef>
              <a:defRPr/>
            </a:pPr>
            <a:r>
              <a:rPr kumimoji="0" lang="en-US" b="0" i="0" u="none" strike="noStrike" kern="1200" cap="none" spc="0" normalizeH="0" baseline="0" noProof="0" dirty="0">
                <a:ln>
                  <a:noFill/>
                </a:ln>
                <a:solidFill>
                  <a:prstClr val="black"/>
                </a:solidFill>
                <a:effectLst/>
                <a:uLnTx/>
                <a:uFillTx/>
                <a:latin typeface="PalatinoLinotype-Roman"/>
                <a:ea typeface="+mn-ea"/>
                <a:cs typeface="+mn-cs"/>
              </a:rPr>
              <a:t>Medicaid Days</a:t>
            </a:r>
          </a:p>
          <a:p>
            <a:pPr lvl="1">
              <a:spcBef>
                <a:spcPts val="1000"/>
              </a:spcBef>
              <a:defRPr/>
            </a:pPr>
            <a:r>
              <a:rPr lang="en-US" dirty="0">
                <a:solidFill>
                  <a:prstClr val="black"/>
                </a:solidFill>
                <a:latin typeface="PalatinoLinotype-Roman"/>
              </a:rPr>
              <a:t>Uninsured Costs</a:t>
            </a:r>
          </a:p>
          <a:p>
            <a:pPr lvl="1">
              <a:spcBef>
                <a:spcPts val="1000"/>
              </a:spcBef>
              <a:defRPr/>
            </a:pPr>
            <a:r>
              <a:rPr lang="en-US" dirty="0">
                <a:solidFill>
                  <a:prstClr val="black"/>
                </a:solidFill>
                <a:latin typeface="PalatinoLinotype-Roman"/>
              </a:rPr>
              <a:t>Verifies compliance with DSH regulations</a:t>
            </a:r>
          </a:p>
          <a:p>
            <a:pPr marL="457200" lvl="1" indent="0">
              <a:spcBef>
                <a:spcPts val="1000"/>
              </a:spcBef>
              <a:buNone/>
              <a:defRPr/>
            </a:pPr>
            <a:endParaRPr kumimoji="0" lang="en-US"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PalatinoLinotype-Roman"/>
              <a:ea typeface="+mn-ea"/>
              <a:cs typeface="+mn-cs"/>
            </a:endParaRPr>
          </a:p>
        </p:txBody>
      </p:sp>
    </p:spTree>
    <p:extLst>
      <p:ext uri="{BB962C8B-B14F-4D97-AF65-F5344CB8AC3E}">
        <p14:creationId xmlns:p14="http://schemas.microsoft.com/office/powerpoint/2010/main" val="296300520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C 041023 PowerPoint" id="{1C02CDC7-3833-394B-A8A2-89E8D40A8845}" vid="{019AB038-2BF9-0E46-94EB-1020DA9208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E59E9ED469E4C8DE7C1C50C8FECE1" ma:contentTypeVersion="4" ma:contentTypeDescription="Create a new document." ma:contentTypeScope="" ma:versionID="818f8c31b8a277fd42faedc879146a76">
  <xsd:schema xmlns:xsd="http://www.w3.org/2001/XMLSchema" xmlns:xs="http://www.w3.org/2001/XMLSchema" xmlns:p="http://schemas.microsoft.com/office/2006/metadata/properties" xmlns:ns3="11aa038b-f0df-4407-9bc8-3696bea84d02" targetNamespace="http://schemas.microsoft.com/office/2006/metadata/properties" ma:root="true" ma:fieldsID="0d87ab741c08abed34160456c58e5818" ns3:_="">
    <xsd:import namespace="11aa038b-f0df-4407-9bc8-3696bea84d0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a038b-f0df-4407-9bc8-3696bea84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A1F91-C1AA-473E-8DD5-9B28FE576177}">
  <ds:schemaRefs>
    <ds:schemaRef ds:uri="11aa038b-f0df-4407-9bc8-3696bea84d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D0155F-D2B6-4B27-B3A8-060F5D3B4828}">
  <ds:schemaRefs>
    <ds:schemaRef ds:uri="11aa038b-f0df-4407-9bc8-3696bea84d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611124-CC17-4717-A738-D093AD4DF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794</TotalTime>
  <Words>2863</Words>
  <Application>Microsoft Office PowerPoint</Application>
  <PresentationFormat>Widescreen</PresentationFormat>
  <Paragraphs>486</Paragraphs>
  <Slides>51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 Narrow</vt:lpstr>
      <vt:lpstr>Arial</vt:lpstr>
      <vt:lpstr>Calibri</vt:lpstr>
      <vt:lpstr>Century Gothic</vt:lpstr>
      <vt:lpstr>Constantia</vt:lpstr>
      <vt:lpstr>Palatino Linotype</vt:lpstr>
      <vt:lpstr>PalatinoLinotype-Roman</vt:lpstr>
      <vt:lpstr>Office Theme</vt:lpstr>
      <vt:lpstr>CFO Bootcamp June 18, 2025</vt:lpstr>
      <vt:lpstr>AGENDA</vt:lpstr>
      <vt:lpstr> What every Rural Hospital CFO Needs to Know relative to DSH/UC</vt:lpstr>
      <vt:lpstr>DSH &amp; UC Overview</vt:lpstr>
      <vt:lpstr>State DSH Proposed Rule Amendment – NOW FINAL</vt:lpstr>
      <vt:lpstr>The DSH/UC Application</vt:lpstr>
      <vt:lpstr>Application Process - DSH</vt:lpstr>
      <vt:lpstr>Application Process - UC</vt:lpstr>
      <vt:lpstr>Audit Process - DSH</vt:lpstr>
      <vt:lpstr>Audit Process - UC</vt:lpstr>
      <vt:lpstr>APPLICATION VS AUDIT</vt:lpstr>
      <vt:lpstr>From Operations to Cost Report FY 6/30/2020</vt:lpstr>
      <vt:lpstr>From Operations to Cost Report FY 6/30/2021</vt:lpstr>
      <vt:lpstr>From Operations to Cost Report FY 6/30/2022</vt:lpstr>
      <vt:lpstr>From Operations to Cost Report FY 6/30/2023</vt:lpstr>
      <vt:lpstr>From Operations to Cost Report -What about our Days?-</vt:lpstr>
      <vt:lpstr>From Cost Report to App – DY 11</vt:lpstr>
      <vt:lpstr>From Cost Report to App – DY 11</vt:lpstr>
      <vt:lpstr>From Application to Payment – DY 11</vt:lpstr>
      <vt:lpstr>From DSH/UC App to Audit DY 11 – FFY 2022</vt:lpstr>
      <vt:lpstr>From DSH/UC App to Audit DY 12 – FFY 2023</vt:lpstr>
      <vt:lpstr>97th Percentile – Audit Impact</vt:lpstr>
      <vt:lpstr>Common Pitfalls</vt:lpstr>
      <vt:lpstr>Best Practices</vt:lpstr>
      <vt:lpstr>What Qualifies as a Medicaid Day? DSH/UC Specific</vt:lpstr>
      <vt:lpstr>What does NOT Qualify?  DSH/UC Specific</vt:lpstr>
      <vt:lpstr>Special Cases</vt:lpstr>
      <vt:lpstr> What every Rural Hospital CFO Needs to Know relative to Medicare (dis)Advantage</vt:lpstr>
      <vt:lpstr>RECENT WSJ NEWS</vt:lpstr>
      <vt:lpstr>Medicare (Dis)-Advantage Impact on Rural Healthcares</vt:lpstr>
      <vt:lpstr>Medicare (Dis)-Advantage Impact on Rural Healthcares</vt:lpstr>
      <vt:lpstr>Medicare (Dis)-Advantage Impact on Rural Healthcares</vt:lpstr>
      <vt:lpstr>Medicare Advantage Growth of Medicare MA Market in Rural Hospitals</vt:lpstr>
      <vt:lpstr>COMBATING ADVANTAGE</vt:lpstr>
      <vt:lpstr>Medicare Advantage Growth of Medicare MA Market in Rural Hospitals</vt:lpstr>
      <vt:lpstr>Medicare Advantage Comparative Impact on Rural Healthcare – CAHs</vt:lpstr>
      <vt:lpstr>Medicare (Dis)-Advantage Comparative Impact on Rural Healthcare – CAH s</vt:lpstr>
      <vt:lpstr>Medicare (Dis)-Advantage Comparative Impact on Rural Healthcare – CAH</vt:lpstr>
      <vt:lpstr>How does Medicare Advantage (MA) impact reimbursement in a CAH?</vt:lpstr>
      <vt:lpstr>How does Medicare Advantage (MA) impact reimbursement in a CAH?</vt:lpstr>
      <vt:lpstr>How does Medicare Advantage impact reimbursement in a CAH?</vt:lpstr>
      <vt:lpstr>How does Medicare Advantage impact reimbursement in a CAH?</vt:lpstr>
      <vt:lpstr>What do we know!!</vt:lpstr>
      <vt:lpstr>COMBATING ADVANTAGE</vt:lpstr>
      <vt:lpstr>What can you do?</vt:lpstr>
      <vt:lpstr>Why do you need to continue to take Advantage?</vt:lpstr>
      <vt:lpstr>Medigap Plans</vt:lpstr>
      <vt:lpstr>Supplement vs Advantage</vt:lpstr>
      <vt:lpstr>Medigap vs Advantage Comparison</vt:lpstr>
      <vt:lpstr>LEGISLATIVE SOLUTIONS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 Conference Spring 2023</dc:title>
  <dc:creator>Shonna Cannaday</dc:creator>
  <cp:lastModifiedBy>Brent Fuller</cp:lastModifiedBy>
  <cp:revision>15</cp:revision>
  <cp:lastPrinted>2024-04-03T12:49:31Z</cp:lastPrinted>
  <dcterms:created xsi:type="dcterms:W3CDTF">2023-04-11T04:37:54Z</dcterms:created>
  <dcterms:modified xsi:type="dcterms:W3CDTF">2025-06-18T12:40:03Z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0x010100E24E59E9ED469E4C8DE7C1C50C8FECE1</vt:lpwstr>
  </property>
</Properties>
</file>